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strport.ru/sites/default/files/articles/4_7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3123779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rgbClr val="FF0000"/>
                </a:solidFill>
              </a:rPr>
              <a:t>Сварочные материалы </a:t>
            </a:r>
            <a:r>
              <a:rPr lang="ru-RU" sz="6000" b="1" dirty="0" smtClean="0">
                <a:solidFill>
                  <a:srgbClr val="FF0000"/>
                </a:solidFill>
              </a:rPr>
              <a:t/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>для сварки </a:t>
            </a:r>
            <a:r>
              <a:rPr lang="en-US" sz="6000" b="1" dirty="0" smtClean="0">
                <a:solidFill>
                  <a:srgbClr val="FF0000"/>
                </a:solidFill>
              </a:rPr>
              <a:t>TIG </a:t>
            </a:r>
            <a:r>
              <a:rPr lang="ru-RU" sz="6000" b="1" dirty="0" smtClean="0">
                <a:solidFill>
                  <a:srgbClr val="FF0000"/>
                </a:solidFill>
              </a:rPr>
              <a:t>цветных металлов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376864" cy="175260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b="1" dirty="0">
                <a:solidFill>
                  <a:schemeClr val="tx1"/>
                </a:solidFill>
              </a:rPr>
              <a:t>Разработал преподаватель </a:t>
            </a:r>
          </a:p>
          <a:p>
            <a:pPr algn="r"/>
            <a:r>
              <a:rPr lang="ru-RU" b="1" dirty="0">
                <a:solidFill>
                  <a:schemeClr val="tx1"/>
                </a:solidFill>
              </a:rPr>
              <a:t>ГБПОУ РМ «Саранский политехнический техникум»</a:t>
            </a:r>
          </a:p>
          <a:p>
            <a:pPr algn="r"/>
            <a:r>
              <a:rPr lang="ru-RU" b="1" dirty="0">
                <a:solidFill>
                  <a:schemeClr val="tx1"/>
                </a:solidFill>
              </a:rPr>
              <a:t> И.В. Шевчук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37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24936" cy="720080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Защитный </a:t>
            </a:r>
            <a:r>
              <a:rPr lang="ru-RU" sz="4000" b="1" dirty="0"/>
              <a:t>газ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568952" cy="5760640"/>
          </a:xfrm>
        </p:spPr>
        <p:txBody>
          <a:bodyPr>
            <a:normAutofit fontScale="77500" lnSpcReduction="20000"/>
          </a:bodyPr>
          <a:lstStyle/>
          <a:p>
            <a:pPr algn="just" fontAlgn="base"/>
            <a:r>
              <a:rPr lang="ru-RU" sz="3600" b="1" dirty="0">
                <a:latin typeface="+mj-lt"/>
                <a:ea typeface="Batang" panose="02030600000101010101" pitchFamily="18" charset="-127"/>
              </a:rPr>
              <a:t>Аргон</a:t>
            </a:r>
          </a:p>
          <a:p>
            <a:pPr marL="0" indent="0" algn="just" fontAlgn="base">
              <a:buNone/>
            </a:pPr>
            <a:r>
              <a:rPr lang="ru-RU" sz="3600" dirty="0" smtClean="0">
                <a:latin typeface="+mj-lt"/>
                <a:ea typeface="Batang" panose="02030600000101010101" pitchFamily="18" charset="-127"/>
              </a:rPr>
              <a:t>	Аргон </a:t>
            </a:r>
            <a:r>
              <a:rPr lang="ru-RU" sz="3600" dirty="0">
                <a:latin typeface="+mj-lt"/>
                <a:ea typeface="Batang" panose="02030600000101010101" pitchFamily="18" charset="-127"/>
              </a:rPr>
              <a:t>дает широкое и </a:t>
            </a:r>
            <a:r>
              <a:rPr lang="ru-RU" sz="3600" dirty="0" smtClean="0">
                <a:latin typeface="+mj-lt"/>
                <a:ea typeface="Batang" panose="02030600000101010101" pitchFamily="18" charset="-127"/>
              </a:rPr>
              <a:t>неглубокое проплавление </a:t>
            </a:r>
            <a:r>
              <a:rPr lang="ru-RU" sz="3600" dirty="0">
                <a:latin typeface="+mj-lt"/>
                <a:ea typeface="Batang" panose="02030600000101010101" pitchFamily="18" charset="-127"/>
              </a:rPr>
              <a:t>сварного </a:t>
            </a:r>
            <a:r>
              <a:rPr lang="ru-RU" sz="3600" dirty="0" smtClean="0">
                <a:latin typeface="+mj-lt"/>
                <a:ea typeface="Batang" panose="02030600000101010101" pitchFamily="18" charset="-127"/>
              </a:rPr>
              <a:t>шва, легкое </a:t>
            </a:r>
            <a:r>
              <a:rPr lang="ru-RU" sz="3600" dirty="0">
                <a:latin typeface="+mj-lt"/>
                <a:ea typeface="Batang" panose="02030600000101010101" pitchFamily="18" charset="-127"/>
              </a:rPr>
              <a:t>зажигание дуги и </a:t>
            </a:r>
            <a:r>
              <a:rPr lang="ru-RU" sz="3600" dirty="0" smtClean="0">
                <a:latin typeface="+mj-lt"/>
                <a:ea typeface="Batang" panose="02030600000101010101" pitchFamily="18" charset="-127"/>
              </a:rPr>
              <a:t>поддерживает стабильность горения  дуги.</a:t>
            </a:r>
            <a:endParaRPr lang="ru-RU" sz="3600" dirty="0">
              <a:latin typeface="+mj-lt"/>
              <a:ea typeface="Batang" panose="02030600000101010101" pitchFamily="18" charset="-127"/>
            </a:endParaRPr>
          </a:p>
          <a:p>
            <a:pPr algn="just" fontAlgn="base"/>
            <a:r>
              <a:rPr lang="ru-RU" sz="3600" b="1" dirty="0">
                <a:latin typeface="+mj-lt"/>
                <a:ea typeface="Batang" panose="02030600000101010101" pitchFamily="18" charset="-127"/>
              </a:rPr>
              <a:t>Гелий</a:t>
            </a:r>
          </a:p>
          <a:p>
            <a:pPr marL="0" indent="0" algn="just" fontAlgn="base">
              <a:buNone/>
            </a:pPr>
            <a:r>
              <a:rPr lang="ru-RU" sz="3600" dirty="0" smtClean="0">
                <a:latin typeface="+mj-lt"/>
                <a:ea typeface="Batang" panose="02030600000101010101" pitchFamily="18" charset="-127"/>
              </a:rPr>
              <a:t>	Гелий увеличивает вольтаж дуги, повышает глубину проплавления, но делает  зажигание дуги более трудным, а также отрицательно влияет на стабильность дуги. </a:t>
            </a:r>
          </a:p>
          <a:p>
            <a:pPr algn="just" fontAlgn="base"/>
            <a:r>
              <a:rPr lang="ru-RU" sz="3600" b="1" dirty="0" smtClean="0">
                <a:latin typeface="+mj-lt"/>
                <a:ea typeface="Batang" panose="02030600000101010101" pitchFamily="18" charset="-127"/>
              </a:rPr>
              <a:t>Аргон + гелий</a:t>
            </a:r>
          </a:p>
          <a:p>
            <a:pPr marL="0" indent="0" algn="just" fontAlgn="base">
              <a:buNone/>
            </a:pPr>
            <a:r>
              <a:rPr lang="ru-RU" sz="3600" dirty="0" smtClean="0">
                <a:latin typeface="+mj-lt"/>
                <a:ea typeface="Batang" panose="02030600000101010101" pitchFamily="18" charset="-127"/>
              </a:rPr>
              <a:t>	Добавление </a:t>
            </a:r>
            <a:r>
              <a:rPr lang="ru-RU" sz="3600" dirty="0">
                <a:latin typeface="+mj-lt"/>
                <a:ea typeface="Batang" panose="02030600000101010101" pitchFamily="18" charset="-127"/>
              </a:rPr>
              <a:t>аргона к гелию улучшает зажигание дуги и ее стабильность. Скорость сварки и проникновение сварочного шва будет меньше, чем при сварке с чистым гелием, но лучше, чем при сварке только с аргоном.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35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Основные  </a:t>
            </a:r>
            <a:r>
              <a:rPr lang="ru-RU" sz="3600" b="1" dirty="0"/>
              <a:t>требования к присадочной </a:t>
            </a:r>
            <a:r>
              <a:rPr lang="ru-RU" sz="3600" b="1" dirty="0" smtClean="0"/>
              <a:t>проволоке: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0"/>
            <a:ext cx="8352928" cy="4709120"/>
          </a:xfrm>
        </p:spPr>
        <p:txBody>
          <a:bodyPr>
            <a:normAutofit/>
          </a:bodyPr>
          <a:lstStyle/>
          <a:p>
            <a:pPr algn="just"/>
            <a:r>
              <a:rPr lang="ru-RU" sz="4000" dirty="0" smtClean="0"/>
              <a:t>такой </a:t>
            </a:r>
            <a:r>
              <a:rPr lang="ru-RU" sz="4000" dirty="0"/>
              <a:t>же химический состав, что и у свариваемых </a:t>
            </a:r>
            <a:r>
              <a:rPr lang="ru-RU" sz="4000" dirty="0" smtClean="0"/>
              <a:t>материалов;</a:t>
            </a:r>
          </a:p>
          <a:p>
            <a:pPr algn="just"/>
            <a:r>
              <a:rPr lang="ru-RU" sz="4000" dirty="0"/>
              <a:t>температура плавления присадочной проволоки должна быть немного ниже или такой же, как у свариваемых </a:t>
            </a:r>
            <a:r>
              <a:rPr lang="ru-RU" sz="4000" dirty="0" smtClean="0"/>
              <a:t>металлов.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5428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Общие  </a:t>
            </a:r>
            <a:r>
              <a:rPr lang="ru-RU" sz="3600" b="1" dirty="0"/>
              <a:t>требования к присадочной </a:t>
            </a:r>
            <a:r>
              <a:rPr lang="ru-RU" sz="3600" b="1" dirty="0" smtClean="0"/>
              <a:t>проволоке: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781128"/>
          </a:xfrm>
        </p:spPr>
        <p:txBody>
          <a:bodyPr>
            <a:normAutofit fontScale="92500" lnSpcReduction="10000"/>
          </a:bodyPr>
          <a:lstStyle/>
          <a:p>
            <a:pPr lvl="0" algn="just" fontAlgn="base"/>
            <a:r>
              <a:rPr lang="ru-RU" dirty="0"/>
              <a:t>т</a:t>
            </a:r>
            <a:r>
              <a:rPr lang="ru-RU" dirty="0" smtClean="0"/>
              <a:t>олщина </a:t>
            </a:r>
            <a:r>
              <a:rPr lang="ru-RU" dirty="0"/>
              <a:t>присадочной проволоки должна соответствовать толщине свариваемых </a:t>
            </a:r>
            <a:r>
              <a:rPr lang="ru-RU" dirty="0" smtClean="0"/>
              <a:t>элементов</a:t>
            </a:r>
            <a:r>
              <a:rPr lang="ru-RU" dirty="0"/>
              <a:t>;</a:t>
            </a:r>
            <a:endParaRPr lang="ru-RU" dirty="0" smtClean="0"/>
          </a:p>
          <a:p>
            <a:pPr lvl="0" algn="just" fontAlgn="base"/>
            <a:r>
              <a:rPr lang="ru-RU" dirty="0"/>
              <a:t>п</a:t>
            </a:r>
            <a:r>
              <a:rPr lang="ru-RU" dirty="0" smtClean="0"/>
              <a:t>роволока должна быть чистой, без окалины, ржавчины, следов масла или краски, других загрязнений;</a:t>
            </a:r>
          </a:p>
          <a:p>
            <a:pPr lvl="0" algn="just" fontAlgn="base"/>
            <a:r>
              <a:rPr lang="ru-RU" dirty="0"/>
              <a:t>п</a:t>
            </a:r>
            <a:r>
              <a:rPr lang="ru-RU" dirty="0" smtClean="0"/>
              <a:t>роволока </a:t>
            </a:r>
            <a:r>
              <a:rPr lang="ru-RU" dirty="0"/>
              <a:t>должна плавиться равномерно, не </a:t>
            </a:r>
            <a:r>
              <a:rPr lang="ru-RU" dirty="0" smtClean="0"/>
              <a:t>разбрызгиваясь;</a:t>
            </a:r>
            <a:endParaRPr lang="ru-RU" dirty="0"/>
          </a:p>
          <a:p>
            <a:pPr lvl="0" algn="just" fontAlgn="base"/>
            <a:r>
              <a:rPr lang="ru-RU" dirty="0"/>
              <a:t>п</a:t>
            </a:r>
            <a:r>
              <a:rPr lang="ru-RU" dirty="0" smtClean="0"/>
              <a:t>олучившийся </a:t>
            </a:r>
            <a:r>
              <a:rPr lang="ru-RU" dirty="0"/>
              <a:t>сварной шов должен быть ровным, без трещин и пор в металле.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07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Присадочная проволока должна обеспечивать: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4896544"/>
          </a:xfrm>
        </p:spPr>
        <p:txBody>
          <a:bodyPr/>
          <a:lstStyle/>
          <a:p>
            <a:pPr lvl="0" algn="just" fontAlgn="base"/>
            <a:r>
              <a:rPr lang="ru-RU" sz="3600" dirty="0"/>
              <a:t>устойчивость сварного шва к образованию горячих трещин;</a:t>
            </a:r>
          </a:p>
          <a:p>
            <a:pPr lvl="0" algn="just" fontAlgn="base"/>
            <a:r>
              <a:rPr lang="ru-RU" sz="3600" dirty="0"/>
              <a:t>высокую прочность формируемого шва;</a:t>
            </a:r>
          </a:p>
          <a:p>
            <a:pPr lvl="0" algn="just" fontAlgn="base"/>
            <a:r>
              <a:rPr lang="ru-RU" sz="3600" dirty="0"/>
              <a:t>пластичность полученного соединения;</a:t>
            </a:r>
          </a:p>
          <a:p>
            <a:pPr lvl="0" algn="just" fontAlgn="base"/>
            <a:r>
              <a:rPr lang="ru-RU" sz="3600" dirty="0"/>
              <a:t>способность сварного шва успешно противостоять коррозионным процессам.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331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Правила хранения проволоки после вскрытия</a:t>
            </a:r>
            <a:endParaRPr lang="ru-RU" sz="3600" b="1" dirty="0"/>
          </a:p>
        </p:txBody>
      </p:sp>
      <p:pic>
        <p:nvPicPr>
          <p:cNvPr id="4" name="Объект 3" descr="Временное хранение вскрытой катушки с алюминиевой проволокой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6336704" cy="4752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Хранение сварочной проволо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003" y="1412776"/>
            <a:ext cx="3923928" cy="3152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823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Проволока</a:t>
            </a:r>
            <a:r>
              <a:rPr lang="ru-RU" sz="3600" b="1" dirty="0"/>
              <a:t> для сварки </a:t>
            </a:r>
            <a:r>
              <a:rPr lang="ru-RU" sz="3600" b="1" dirty="0" smtClean="0"/>
              <a:t>алюминия и его сплавов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3131840" cy="580526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Для сварки алюминия и его сплавов используется проволока, состоящая из чистого алюминия или с добавлением магния и кремния в зависимости от состава сплава, который сваривается. </a:t>
            </a:r>
          </a:p>
        </p:txBody>
      </p:sp>
      <p:pic>
        <p:nvPicPr>
          <p:cNvPr id="5" name="Рисунок 4" descr="Проволока для сварки алюминия и его сплаво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24743"/>
            <a:ext cx="5796136" cy="55681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838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568952" cy="36004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4500" dirty="0"/>
              <a:t>Использование меди в промышленности и энергетическом машиностроении связано </a:t>
            </a:r>
            <a:r>
              <a:rPr lang="ru-RU" sz="4500" dirty="0" smtClean="0"/>
              <a:t>со свойством </a:t>
            </a:r>
            <a:r>
              <a:rPr lang="ru-RU" sz="4500" dirty="0"/>
              <a:t>меди противостоять коррозии в агрессивных средах. Чем чище состав металла, т.е. в нем больше меди и меньше примесей, тем устойчивость к коррозии выше. </a:t>
            </a:r>
            <a:r>
              <a:rPr lang="ru-RU" sz="4500" dirty="0" smtClean="0"/>
              <a:t>Сварочная </a:t>
            </a:r>
            <a:r>
              <a:rPr lang="ru-RU" sz="4500" dirty="0"/>
              <a:t>проволока для меди изготавливается из электролитической </a:t>
            </a:r>
            <a:r>
              <a:rPr lang="ru-RU" sz="4500" dirty="0" smtClean="0"/>
              <a:t>меди. В </a:t>
            </a:r>
            <a:r>
              <a:rPr lang="ru-RU" sz="4500" dirty="0"/>
              <a:t>зависимости от количества примесей различают такие марки </a:t>
            </a:r>
            <a:r>
              <a:rPr lang="ru-RU" sz="4500" dirty="0" smtClean="0"/>
              <a:t>меди:</a:t>
            </a:r>
            <a:endParaRPr lang="ru-RU" sz="4500" dirty="0"/>
          </a:p>
          <a:p>
            <a:endParaRPr lang="ru-RU" dirty="0"/>
          </a:p>
        </p:txBody>
      </p:sp>
      <p:pic>
        <p:nvPicPr>
          <p:cNvPr id="4" name="Рисунок 3" descr="Марки меди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29000"/>
            <a:ext cx="5112568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530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Проволока для сварки меди и ее сплавов</a:t>
            </a:r>
            <a:endParaRPr lang="ru-RU" sz="3600" dirty="0"/>
          </a:p>
        </p:txBody>
      </p:sp>
      <p:pic>
        <p:nvPicPr>
          <p:cNvPr id="4" name="Объект 3" descr="Проволока для сварки меди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6912768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019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Проволока для сварки чугуна  и сплавов никеля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445624" cy="525658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Для сварки никеля хорошо подойдет проволока, легированная такими металлами, как марганец (не более 2%), кремний (не более 0,8 %), магний (не более 0,3 %) и титан (не более 0,1 %). Марганец необходим для </a:t>
            </a:r>
            <a:r>
              <a:rPr lang="ru-RU" dirty="0" err="1" smtClean="0"/>
              <a:t>раскисления</a:t>
            </a:r>
            <a:r>
              <a:rPr lang="ru-RU" dirty="0" smtClean="0"/>
              <a:t> и связывания серы, кремний делает металл более жидкотекучим, магний связывает те остатки серы, которые остались после марганца. </a:t>
            </a:r>
          </a:p>
          <a:p>
            <a:pPr algn="just"/>
            <a:r>
              <a:rPr lang="ru-RU" dirty="0" smtClean="0"/>
              <a:t>Для сварки чугуна применяются проволоки, содержащие цветные металлы.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84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Проволока для сварки чугуна и сплавов никеля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2656"/>
            <a:ext cx="5832647" cy="6264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183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80120"/>
          </a:xfrm>
        </p:spPr>
        <p:txBody>
          <a:bodyPr>
            <a:normAutofit/>
          </a:bodyPr>
          <a:lstStyle/>
          <a:p>
            <a:pPr fontAlgn="base"/>
            <a:r>
              <a:rPr lang="ru-RU" sz="3600" b="1" dirty="0"/>
              <a:t>Проволока для сварки титана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424936" cy="51125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3600" dirty="0" smtClean="0"/>
              <a:t>Для </a:t>
            </a:r>
            <a:r>
              <a:rPr lang="ru-RU" sz="3600" dirty="0"/>
              <a:t>сварки титана используется холоднотянутая проволока из листового металла. Состав должен быть максимально приближен к составу основного материала. Чаще всего это присадочная порошковая проволока марки ППТ-1 и ППТ-3. </a:t>
            </a:r>
            <a:r>
              <a:rPr lang="ru-RU" sz="3600" dirty="0" smtClean="0"/>
              <a:t>Расход </a:t>
            </a:r>
            <a:r>
              <a:rPr lang="ru-RU" sz="3600" dirty="0"/>
              <a:t>проволоки составляет 1,2 – 1,5 м на каждый погонный метр шва.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83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>Выбор диаметра </a:t>
            </a:r>
            <a:r>
              <a:rPr lang="ru-RU" sz="4000" b="1" dirty="0"/>
              <a:t>сварочной проволоки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 descr="Диаметр сварочной проволоки в зависимости от силы тока.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4"/>
          <a:stretch/>
        </p:blipFill>
        <p:spPr bwMode="auto">
          <a:xfrm>
            <a:off x="1907704" y="908720"/>
            <a:ext cx="5400600" cy="5760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3034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</TotalTime>
  <Words>268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Сварочные материалы  для сварки TIG цветных металлов</vt:lpstr>
      <vt:lpstr>Защитный газ </vt:lpstr>
      <vt:lpstr>Основные  требования к присадочной проволоке:</vt:lpstr>
      <vt:lpstr>Общие  требования к присадочной проволоке:</vt:lpstr>
      <vt:lpstr>Присадочная проволока должна обеспечивать:</vt:lpstr>
      <vt:lpstr>Правила хранения проволоки после вскрытия</vt:lpstr>
      <vt:lpstr>Проволока для сварки алюминия и его сплавов </vt:lpstr>
      <vt:lpstr>Презентация PowerPoint</vt:lpstr>
      <vt:lpstr>Проволока для сварки меди и ее сплавов</vt:lpstr>
      <vt:lpstr>Проволока для сварки чугуна  и сплавов никеля </vt:lpstr>
      <vt:lpstr>Презентация PowerPoint</vt:lpstr>
      <vt:lpstr>Проволока для сварки титана</vt:lpstr>
      <vt:lpstr>Выбор диаметра сварочной проволоки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Сварочные материалы для сварки TIG цветных металлов</dc:title>
  <dc:creator>Данил</dc:creator>
  <cp:lastModifiedBy>Данил</cp:lastModifiedBy>
  <cp:revision>9</cp:revision>
  <dcterms:created xsi:type="dcterms:W3CDTF">2020-02-23T14:48:54Z</dcterms:created>
  <dcterms:modified xsi:type="dcterms:W3CDTF">2020-02-23T17:04:07Z</dcterms:modified>
</cp:coreProperties>
</file>