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86" r:id="rId3"/>
    <p:sldId id="285" r:id="rId4"/>
    <p:sldId id="289" r:id="rId5"/>
    <p:sldId id="288" r:id="rId6"/>
    <p:sldId id="287" r:id="rId7"/>
    <p:sldId id="280" r:id="rId8"/>
    <p:sldId id="279" r:id="rId9"/>
    <p:sldId id="277" r:id="rId10"/>
    <p:sldId id="260" r:id="rId11"/>
    <p:sldId id="259" r:id="rId12"/>
    <p:sldId id="284" r:id="rId13"/>
    <p:sldId id="262" r:id="rId14"/>
    <p:sldId id="278" r:id="rId15"/>
    <p:sldId id="291" r:id="rId16"/>
    <p:sldId id="257" r:id="rId17"/>
    <p:sldId id="283" r:id="rId18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9" d="100"/>
          <a:sy n="69" d="100"/>
        </p:scale>
        <p:origin x="-1416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21.04.2018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21.04.2018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21.04.2018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21.04.2018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21.04.2018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21.04.2018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21.04.2018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21.04.2018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21.04.2018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21.04.2018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21.04.2018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106E36-FD25-4E2D-B0AA-010F637433A0}" type="datetimeFigureOut">
              <a:rPr lang="ru-RU" smtClean="0"/>
              <a:pPr/>
              <a:t>21.04.2018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.jpeg"/><Relationship Id="rId5" Type="http://schemas.openxmlformats.org/officeDocument/2006/relationships/image" Target="../media/image5.jpeg"/><Relationship Id="rId4" Type="http://schemas.openxmlformats.org/officeDocument/2006/relationships/image" Target="../media/image4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9.png"/><Relationship Id="rId4" Type="http://schemas.openxmlformats.org/officeDocument/2006/relationships/image" Target="../media/image8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2.jpeg"/><Relationship Id="rId4" Type="http://schemas.openxmlformats.org/officeDocument/2006/relationships/image" Target="../media/image11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6.jpeg"/><Relationship Id="rId5" Type="http://schemas.openxmlformats.org/officeDocument/2006/relationships/image" Target="../media/image15.jpeg"/><Relationship Id="rId4" Type="http://schemas.openxmlformats.org/officeDocument/2006/relationships/image" Target="../media/image14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0.jpeg"/><Relationship Id="rId5" Type="http://schemas.openxmlformats.org/officeDocument/2006/relationships/image" Target="../media/image19.jpeg"/><Relationship Id="rId4" Type="http://schemas.openxmlformats.org/officeDocument/2006/relationships/image" Target="../media/image18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7" Type="http://schemas.openxmlformats.org/officeDocument/2006/relationships/image" Target="../media/image25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4.jpeg"/><Relationship Id="rId5" Type="http://schemas.openxmlformats.org/officeDocument/2006/relationships/image" Target="../media/image23.jpeg"/><Relationship Id="rId4" Type="http://schemas.openxmlformats.org/officeDocument/2006/relationships/image" Target="../media/image22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28.jpeg"/><Relationship Id="rId4" Type="http://schemas.openxmlformats.org/officeDocument/2006/relationships/image" Target="../media/image27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35.jpeg"/><Relationship Id="rId3" Type="http://schemas.openxmlformats.org/officeDocument/2006/relationships/image" Target="../media/image30.jpeg"/><Relationship Id="rId7" Type="http://schemas.openxmlformats.org/officeDocument/2006/relationships/image" Target="../media/image34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3.png"/><Relationship Id="rId5" Type="http://schemas.openxmlformats.org/officeDocument/2006/relationships/image" Target="../media/image32.jpeg"/><Relationship Id="rId4" Type="http://schemas.openxmlformats.org/officeDocument/2006/relationships/image" Target="../media/image31.jpeg"/><Relationship Id="rId9" Type="http://schemas.openxmlformats.org/officeDocument/2006/relationships/image" Target="../media/image36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jpeg"/><Relationship Id="rId7" Type="http://schemas.openxmlformats.org/officeDocument/2006/relationships/image" Target="../media/image41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0.jpeg"/><Relationship Id="rId5" Type="http://schemas.openxmlformats.org/officeDocument/2006/relationships/image" Target="../media/image39.jpeg"/><Relationship Id="rId4" Type="http://schemas.openxmlformats.org/officeDocument/2006/relationships/image" Target="../media/image38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4.jpe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47.jpeg"/><Relationship Id="rId4" Type="http://schemas.openxmlformats.org/officeDocument/2006/relationships/image" Target="../media/image46.jpeg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53.jpeg"/><Relationship Id="rId3" Type="http://schemas.openxmlformats.org/officeDocument/2006/relationships/image" Target="../media/image48.jpeg"/><Relationship Id="rId7" Type="http://schemas.openxmlformats.org/officeDocument/2006/relationships/image" Target="../media/image5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1.jpeg"/><Relationship Id="rId5" Type="http://schemas.openxmlformats.org/officeDocument/2006/relationships/image" Target="../media/image50.jpeg"/><Relationship Id="rId4" Type="http://schemas.openxmlformats.org/officeDocument/2006/relationships/image" Target="../media/image49.jpe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4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hyperlink" Target="http://i.artfile.ru/1600x900_467301_%5bwww.ArtFile.ru%5d.jpg" TargetMode="External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J:\проект лебедь\Новая папка\622467899.jpg"/>
          <p:cNvPicPr>
            <a:picLocks noChangeAspect="1" noChangeArrowheads="1"/>
          </p:cNvPicPr>
          <p:nvPr/>
        </p:nvPicPr>
        <p:blipFill>
          <a:blip r:embed="rId2" cstate="print">
            <a:lum bright="43000"/>
          </a:blip>
          <a:srcRect/>
          <a:stretch>
            <a:fillRect/>
          </a:stretch>
        </p:blipFill>
        <p:spPr bwMode="auto">
          <a:xfrm>
            <a:off x="-163913" y="0"/>
            <a:ext cx="9307913" cy="6858000"/>
          </a:xfrm>
          <a:prstGeom prst="rect">
            <a:avLst/>
          </a:prstGeom>
          <a:noFill/>
        </p:spPr>
      </p:pic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428596" y="428604"/>
            <a:ext cx="8286776" cy="785818"/>
          </a:xfrm>
        </p:spPr>
        <p:txBody>
          <a:bodyPr>
            <a:normAutofit fontScale="90000"/>
          </a:bodyPr>
          <a:lstStyle/>
          <a:p>
            <a:r>
              <a:rPr lang="ru-RU" sz="2000" b="1" dirty="0" smtClean="0"/>
              <a:t>ГБОУ школа №2098 имени Героя Советского союза Л.М. Доватора</a:t>
            </a:r>
            <a:br>
              <a:rPr lang="ru-RU" sz="2000" b="1" dirty="0" smtClean="0"/>
            </a:br>
            <a:r>
              <a:rPr lang="ru-RU" sz="2000" b="1" dirty="0" smtClean="0"/>
              <a:t> Структурное подразделение детский сад</a:t>
            </a:r>
            <a:r>
              <a:rPr lang="en-US" sz="2000" b="1" dirty="0" smtClean="0"/>
              <a:t> </a:t>
            </a:r>
            <a:r>
              <a:rPr lang="ru-RU" sz="2000" b="1" dirty="0" smtClean="0"/>
              <a:t>«Дубравушка» </a:t>
            </a:r>
            <a:br>
              <a:rPr lang="ru-RU" sz="2000" b="1" dirty="0" smtClean="0"/>
            </a:br>
            <a:r>
              <a:rPr lang="ru-RU" sz="2000" i="1" dirty="0" smtClean="0"/>
              <a:t/>
            </a:r>
            <a:br>
              <a:rPr lang="ru-RU" sz="2000" i="1" dirty="0" smtClean="0"/>
            </a:br>
            <a:endParaRPr lang="ru-RU" sz="2000" i="1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5000628" y="3429000"/>
            <a:ext cx="4143372" cy="2643206"/>
          </a:xfrm>
        </p:spPr>
        <p:txBody>
          <a:bodyPr>
            <a:normAutofit fontScale="92500" lnSpcReduction="20000"/>
          </a:bodyPr>
          <a:lstStyle/>
          <a:p>
            <a:pPr algn="l"/>
            <a:r>
              <a:rPr lang="ru-RU" sz="2400" b="1" dirty="0" smtClean="0">
                <a:solidFill>
                  <a:schemeClr val="tx1"/>
                </a:solidFill>
              </a:rPr>
              <a:t>Авторы: </a:t>
            </a:r>
          </a:p>
          <a:p>
            <a:pPr algn="l"/>
            <a:r>
              <a:rPr lang="ru-RU" sz="2400" b="1" dirty="0" smtClean="0">
                <a:solidFill>
                  <a:schemeClr val="tx1"/>
                </a:solidFill>
              </a:rPr>
              <a:t> Носова Рита</a:t>
            </a:r>
            <a:r>
              <a:rPr lang="en-US" sz="2400" b="1" dirty="0" smtClean="0">
                <a:solidFill>
                  <a:schemeClr val="tx1"/>
                </a:solidFill>
              </a:rPr>
              <a:t> 6</a:t>
            </a:r>
            <a:r>
              <a:rPr lang="ru-RU" sz="2400" b="1" dirty="0" smtClean="0">
                <a:solidFill>
                  <a:schemeClr val="tx1"/>
                </a:solidFill>
              </a:rPr>
              <a:t>,5лет</a:t>
            </a:r>
          </a:p>
          <a:p>
            <a:pPr algn="l"/>
            <a:r>
              <a:rPr lang="ru-RU" sz="2400" b="1" dirty="0" smtClean="0">
                <a:solidFill>
                  <a:schemeClr val="tx1"/>
                </a:solidFill>
              </a:rPr>
              <a:t>Мама - Носова Фаина Николаевна </a:t>
            </a:r>
          </a:p>
          <a:p>
            <a:pPr algn="l"/>
            <a:r>
              <a:rPr lang="ru-RU" sz="2400" b="1" dirty="0" smtClean="0">
                <a:solidFill>
                  <a:schemeClr val="tx1"/>
                </a:solidFill>
              </a:rPr>
              <a:t>Руководитель:</a:t>
            </a:r>
          </a:p>
          <a:p>
            <a:pPr algn="l"/>
            <a:r>
              <a:rPr lang="ru-RU" sz="2400" b="1" dirty="0" smtClean="0">
                <a:solidFill>
                  <a:schemeClr val="tx1"/>
                </a:solidFill>
              </a:rPr>
              <a:t> воспитатель группы №8 </a:t>
            </a:r>
          </a:p>
          <a:p>
            <a:pPr algn="l"/>
            <a:r>
              <a:rPr lang="ru-RU" sz="2400" b="1" dirty="0" smtClean="0">
                <a:solidFill>
                  <a:schemeClr val="tx1"/>
                </a:solidFill>
              </a:rPr>
              <a:t>СП «Дубравушка»</a:t>
            </a:r>
          </a:p>
          <a:p>
            <a:pPr algn="l"/>
            <a:r>
              <a:rPr lang="ru-RU" sz="2400" b="1" dirty="0" smtClean="0">
                <a:solidFill>
                  <a:schemeClr val="tx1"/>
                </a:solidFill>
              </a:rPr>
              <a:t>Инкина Варвара Васильевна</a:t>
            </a:r>
            <a:endParaRPr lang="ru-RU" sz="2400" b="1" dirty="0">
              <a:solidFill>
                <a:schemeClr val="tx1"/>
              </a:solidFill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0" y="1285860"/>
            <a:ext cx="8929718" cy="1415772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5400" b="1" kern="10" dirty="0" smtClean="0">
                <a:ln w="12700">
                  <a:solidFill>
                    <a:srgbClr val="000000"/>
                  </a:solidFill>
                  <a:round/>
                  <a:headEnd/>
                  <a:tailEnd/>
                </a:ln>
                <a:solidFill>
                  <a:srgbClr val="0000CC">
                    <a:alpha val="50195"/>
                  </a:srgbClr>
                </a:solidFill>
                <a:effectLst>
                  <a:outerShdw dist="45791" dir="2021404" algn="ctr" rotWithShape="0">
                    <a:srgbClr val="9999FF"/>
                  </a:outerShdw>
                </a:effectLst>
                <a:latin typeface="Coronet"/>
              </a:rPr>
              <a:t>Моя </a:t>
            </a:r>
            <a:r>
              <a:rPr lang="ru-RU" sz="5400" b="1" kern="10" dirty="0" err="1" smtClean="0">
                <a:ln w="12700">
                  <a:solidFill>
                    <a:srgbClr val="000000"/>
                  </a:solidFill>
                  <a:round/>
                  <a:headEnd/>
                  <a:tailEnd/>
                </a:ln>
                <a:solidFill>
                  <a:srgbClr val="0000CC">
                    <a:alpha val="50195"/>
                  </a:srgbClr>
                </a:solidFill>
                <a:effectLst>
                  <a:outerShdw dist="45791" dir="2021404" algn="ctr" rotWithShape="0">
                    <a:srgbClr val="9999FF"/>
                  </a:outerShdw>
                </a:effectLst>
                <a:latin typeface="Coronet"/>
              </a:rPr>
              <a:t>дюбимая</a:t>
            </a:r>
            <a:r>
              <a:rPr lang="ru-RU" sz="5400" b="1" kern="10" smtClean="0">
                <a:ln w="12700">
                  <a:solidFill>
                    <a:srgbClr val="000000"/>
                  </a:solidFill>
                  <a:round/>
                  <a:headEnd/>
                  <a:tailEnd/>
                </a:ln>
                <a:solidFill>
                  <a:srgbClr val="0000CC">
                    <a:alpha val="50195"/>
                  </a:srgbClr>
                </a:solidFill>
                <a:effectLst>
                  <a:outerShdw dist="45791" dir="2021404" algn="ctr" rotWithShape="0">
                    <a:srgbClr val="9999FF"/>
                  </a:outerShdw>
                </a:effectLst>
                <a:latin typeface="Coronet"/>
              </a:rPr>
              <a:t> птица</a:t>
            </a:r>
            <a:endParaRPr lang="ru-RU" sz="5400" b="1" kern="10" dirty="0" smtClean="0">
              <a:ln w="12700">
                <a:solidFill>
                  <a:srgbClr val="000000"/>
                </a:solidFill>
                <a:round/>
                <a:headEnd/>
                <a:tailEnd/>
              </a:ln>
              <a:solidFill>
                <a:srgbClr val="0000CC">
                  <a:alpha val="50195"/>
                </a:srgbClr>
              </a:solidFill>
              <a:effectLst>
                <a:outerShdw dist="45791" dir="2021404" algn="ctr" rotWithShape="0">
                  <a:srgbClr val="9999FF"/>
                </a:outerShdw>
              </a:effectLst>
              <a:latin typeface="Coronet"/>
            </a:endParaRPr>
          </a:p>
          <a:p>
            <a:pPr algn="ctr"/>
            <a:r>
              <a:rPr lang="ru-RU" sz="3200" b="1" dirty="0" smtClean="0">
                <a:solidFill>
                  <a:srgbClr val="FFFF00"/>
                </a:solidFill>
              </a:rPr>
              <a:t>Познавательно – творческий проект</a:t>
            </a:r>
            <a:endParaRPr lang="ru-RU" sz="3200" b="1" cap="none" spc="0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bg2">
                  <a:tint val="85000"/>
                  <a:satMod val="155000"/>
                </a:schemeClr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</a:endParaRPr>
          </a:p>
        </p:txBody>
      </p:sp>
      <p:pic>
        <p:nvPicPr>
          <p:cNvPr id="5" name="Picture 2" descr="C:\Documents and Settings\Admin\Рабочий стол\разобрать лебедь\проект лебедь\фото дебедь\118405666_0_10a7b2_9d5c90fb_orig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0" y="3214686"/>
            <a:ext cx="4714876" cy="3143251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J:\проект лебедь\Новая папка\622467899.jpg"/>
          <p:cNvPicPr>
            <a:picLocks noChangeAspect="1" noChangeArrowheads="1"/>
          </p:cNvPicPr>
          <p:nvPr/>
        </p:nvPicPr>
        <p:blipFill>
          <a:blip r:embed="rId2" cstate="print">
            <a:lum bright="43000"/>
          </a:blip>
          <a:srcRect/>
          <a:stretch>
            <a:fillRect/>
          </a:stretch>
        </p:blipFill>
        <p:spPr bwMode="auto">
          <a:xfrm>
            <a:off x="-163913" y="0"/>
            <a:ext cx="9307913" cy="6858000"/>
          </a:xfrm>
          <a:prstGeom prst="rect">
            <a:avLst/>
          </a:prstGeom>
          <a:noFill/>
        </p:spPr>
      </p:pic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428596" y="0"/>
            <a:ext cx="8286776" cy="571480"/>
          </a:xfrm>
        </p:spPr>
        <p:txBody>
          <a:bodyPr>
            <a:normAutofit/>
          </a:bodyPr>
          <a:lstStyle/>
          <a:p>
            <a:r>
              <a:rPr lang="ru-RU" sz="2400" b="1" dirty="0" smtClean="0"/>
              <a:t>Лебедь перелётная птица. Виды лебедей.</a:t>
            </a:r>
            <a:endParaRPr lang="ru-RU" sz="2400" b="1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3857620" y="3714752"/>
            <a:ext cx="5286380" cy="2928958"/>
          </a:xfrm>
        </p:spPr>
        <p:txBody>
          <a:bodyPr>
            <a:normAutofit/>
          </a:bodyPr>
          <a:lstStyle/>
          <a:p>
            <a:pPr algn="l"/>
            <a:endParaRPr lang="ru-RU" sz="2400" b="1" i="1" dirty="0">
              <a:solidFill>
                <a:srgbClr val="FFFF00"/>
              </a:solidFill>
            </a:endParaRPr>
          </a:p>
        </p:txBody>
      </p:sp>
      <p:pic>
        <p:nvPicPr>
          <p:cNvPr id="5" name="Picture 3" descr="J:\проект лебедь\фото дебедь\854211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428728" y="500042"/>
            <a:ext cx="6000792" cy="2786082"/>
          </a:xfrm>
          <a:prstGeom prst="rect">
            <a:avLst/>
          </a:prstGeom>
          <a:noFill/>
        </p:spPr>
      </p:pic>
      <p:pic>
        <p:nvPicPr>
          <p:cNvPr id="6" name="Picture 6" descr="i?id=319602908-46-72&amp;n=21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-642974" y="3929065"/>
            <a:ext cx="3484002" cy="292893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" name="Picture 18" descr="i?id=509204046-56-72&amp;n=21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5572132" y="3538013"/>
            <a:ext cx="3794022" cy="33199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" name="Picture 11" descr="i?id=416286467-62-72&amp;n=21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2526792" y="3214686"/>
            <a:ext cx="3278898" cy="28575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J:\проект лебедь\Новая папка\622467899.jpg"/>
          <p:cNvPicPr>
            <a:picLocks noChangeAspect="1" noChangeArrowheads="1"/>
          </p:cNvPicPr>
          <p:nvPr/>
        </p:nvPicPr>
        <p:blipFill>
          <a:blip r:embed="rId2" cstate="print">
            <a:lum bright="43000"/>
          </a:blip>
          <a:srcRect/>
          <a:stretch>
            <a:fillRect/>
          </a:stretch>
        </p:blipFill>
        <p:spPr bwMode="auto">
          <a:xfrm>
            <a:off x="-163913" y="0"/>
            <a:ext cx="9307913" cy="6858000"/>
          </a:xfrm>
          <a:prstGeom prst="rect">
            <a:avLst/>
          </a:prstGeom>
          <a:noFill/>
        </p:spPr>
      </p:pic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428596" y="0"/>
            <a:ext cx="8286776" cy="714356"/>
          </a:xfrm>
        </p:spPr>
        <p:txBody>
          <a:bodyPr>
            <a:normAutofit/>
          </a:bodyPr>
          <a:lstStyle/>
          <a:p>
            <a:r>
              <a:rPr lang="ru-RU" sz="2400" b="1" dirty="0" smtClean="0"/>
              <a:t>Питание птиц</a:t>
            </a:r>
            <a:endParaRPr lang="ru-RU" sz="2400" b="1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3857620" y="3714752"/>
            <a:ext cx="5286380" cy="2928958"/>
          </a:xfrm>
        </p:spPr>
        <p:txBody>
          <a:bodyPr>
            <a:normAutofit/>
          </a:bodyPr>
          <a:lstStyle/>
          <a:p>
            <a:pPr algn="l"/>
            <a:endParaRPr lang="ru-RU" sz="2400" b="1" i="1" dirty="0">
              <a:solidFill>
                <a:srgbClr val="FFFF00"/>
              </a:solidFill>
            </a:endParaRPr>
          </a:p>
        </p:txBody>
      </p:sp>
      <p:pic>
        <p:nvPicPr>
          <p:cNvPr id="5" name="Picture 2" descr="J:\проект лебедь\фото дебедь\lebedi-kormjatsja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642917"/>
            <a:ext cx="4214810" cy="2857521"/>
          </a:xfrm>
          <a:prstGeom prst="rect">
            <a:avLst/>
          </a:prstGeom>
          <a:noFill/>
        </p:spPr>
      </p:pic>
      <p:pic>
        <p:nvPicPr>
          <p:cNvPr id="6" name="Picture 4" descr="J:\проект лебедь\фото дебедь\Dw4dD6g3HdudO09EkFQswR7jW6VAk5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677802" y="642919"/>
            <a:ext cx="4429153" cy="2928958"/>
          </a:xfrm>
          <a:prstGeom prst="rect">
            <a:avLst/>
          </a:prstGeom>
          <a:noFill/>
        </p:spPr>
      </p:pic>
      <p:pic>
        <p:nvPicPr>
          <p:cNvPr id="7" name="Picture 3" descr="J:\проект лебедь\фото дебедь\DPJ3K3ESy67IBJa6F3alkUh8WD1xzs.pn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2428860" y="3643314"/>
            <a:ext cx="4530754" cy="3020922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J:\проект лебедь\Новая папка\622467899.jpg"/>
          <p:cNvPicPr>
            <a:picLocks noChangeAspect="1" noChangeArrowheads="1"/>
          </p:cNvPicPr>
          <p:nvPr/>
        </p:nvPicPr>
        <p:blipFill>
          <a:blip r:embed="rId2" cstate="print">
            <a:lum bright="43000"/>
          </a:blip>
          <a:srcRect/>
          <a:stretch>
            <a:fillRect/>
          </a:stretch>
        </p:blipFill>
        <p:spPr bwMode="auto">
          <a:xfrm>
            <a:off x="-163913" y="0"/>
            <a:ext cx="9307913" cy="6858000"/>
          </a:xfrm>
          <a:prstGeom prst="rect">
            <a:avLst/>
          </a:prstGeom>
          <a:noFill/>
        </p:spPr>
      </p:pic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428596" y="0"/>
            <a:ext cx="8286776" cy="642918"/>
          </a:xfrm>
        </p:spPr>
        <p:txBody>
          <a:bodyPr>
            <a:normAutofit/>
          </a:bodyPr>
          <a:lstStyle/>
          <a:p>
            <a:r>
              <a:rPr lang="ru-RU" sz="2400" b="1" dirty="0" smtClean="0"/>
              <a:t>Чёрные лебеди</a:t>
            </a:r>
            <a:endParaRPr lang="ru-RU" sz="2400" b="1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3857620" y="3714752"/>
            <a:ext cx="5286380" cy="2928958"/>
          </a:xfrm>
        </p:spPr>
        <p:txBody>
          <a:bodyPr>
            <a:normAutofit/>
          </a:bodyPr>
          <a:lstStyle/>
          <a:p>
            <a:pPr algn="l"/>
            <a:endParaRPr lang="ru-RU" sz="2400" b="1" i="1" dirty="0">
              <a:solidFill>
                <a:srgbClr val="FFFF00"/>
              </a:solidFill>
            </a:endParaRPr>
          </a:p>
        </p:txBody>
      </p:sp>
      <p:pic>
        <p:nvPicPr>
          <p:cNvPr id="5" name="Picture 2" descr="43076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714356"/>
            <a:ext cx="4000496" cy="300390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" name="Picture 3" descr="11133054_lebedi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786314" y="714356"/>
            <a:ext cx="4143372" cy="296460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" name="Рисунок 6" descr="2017-08-02_203045"/>
          <p:cNvPicPr/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85918" y="3786190"/>
            <a:ext cx="5332732" cy="328612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J:\проект лебедь\Новая папка\622467899.jpg"/>
          <p:cNvPicPr>
            <a:picLocks noChangeAspect="1" noChangeArrowheads="1"/>
          </p:cNvPicPr>
          <p:nvPr/>
        </p:nvPicPr>
        <p:blipFill>
          <a:blip r:embed="rId2" cstate="print">
            <a:lum bright="43000"/>
          </a:blip>
          <a:srcRect/>
          <a:stretch>
            <a:fillRect/>
          </a:stretch>
        </p:blipFill>
        <p:spPr bwMode="auto">
          <a:xfrm>
            <a:off x="-163913" y="0"/>
            <a:ext cx="9307913" cy="6858000"/>
          </a:xfrm>
          <a:prstGeom prst="rect">
            <a:avLst/>
          </a:prstGeom>
          <a:noFill/>
        </p:spPr>
      </p:pic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428596" y="214290"/>
            <a:ext cx="8286776" cy="571504"/>
          </a:xfrm>
        </p:spPr>
        <p:txBody>
          <a:bodyPr>
            <a:normAutofit fontScale="90000"/>
          </a:bodyPr>
          <a:lstStyle/>
          <a:p>
            <a:r>
              <a:rPr lang="ru-RU" sz="2400" b="1" dirty="0" smtClean="0"/>
              <a:t>Лебедь – символ любви и верности</a:t>
            </a:r>
            <a:br>
              <a:rPr lang="ru-RU" sz="2400" b="1" dirty="0" smtClean="0"/>
            </a:br>
            <a:endParaRPr lang="ru-RU" sz="2400" b="1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3857620" y="3714752"/>
            <a:ext cx="5286380" cy="2928958"/>
          </a:xfrm>
        </p:spPr>
        <p:txBody>
          <a:bodyPr>
            <a:normAutofit/>
          </a:bodyPr>
          <a:lstStyle/>
          <a:p>
            <a:pPr algn="l"/>
            <a:endParaRPr lang="ru-RU" sz="2400" b="1" i="1" dirty="0">
              <a:solidFill>
                <a:srgbClr val="FFFF00"/>
              </a:solidFill>
            </a:endParaRPr>
          </a:p>
        </p:txBody>
      </p:sp>
      <p:pic>
        <p:nvPicPr>
          <p:cNvPr id="5" name="Picture 3" descr="133359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642918"/>
            <a:ext cx="4286247" cy="301272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" name="Picture 4" descr="birds1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484104" y="714356"/>
            <a:ext cx="4659896" cy="307183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" name="Picture 3" descr="J:\проект лебедь\160718151603fe540e5eb5141ec65f861f1efab9cc40.jpe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0" y="3749345"/>
            <a:ext cx="4214842" cy="2972573"/>
          </a:xfrm>
          <a:prstGeom prst="rect">
            <a:avLst/>
          </a:prstGeom>
          <a:noFill/>
        </p:spPr>
      </p:pic>
      <p:pic>
        <p:nvPicPr>
          <p:cNvPr id="8" name="Picture 6" descr="J:\проект лебедь\160718150504b4e620047ce1bfea213f176bd1b6ee91.jpeg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4500562" y="3736532"/>
            <a:ext cx="4495776" cy="2985386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J:\проект лебедь\Новая папка\622467899.jpg"/>
          <p:cNvPicPr>
            <a:picLocks noChangeAspect="1" noChangeArrowheads="1"/>
          </p:cNvPicPr>
          <p:nvPr/>
        </p:nvPicPr>
        <p:blipFill>
          <a:blip r:embed="rId2" cstate="print">
            <a:lum bright="43000"/>
          </a:blip>
          <a:srcRect/>
          <a:stretch>
            <a:fillRect/>
          </a:stretch>
        </p:blipFill>
        <p:spPr bwMode="auto">
          <a:xfrm>
            <a:off x="-163913" y="0"/>
            <a:ext cx="9307913" cy="6858000"/>
          </a:xfrm>
          <a:prstGeom prst="rect">
            <a:avLst/>
          </a:prstGeom>
          <a:noFill/>
        </p:spPr>
      </p:pic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428596" y="0"/>
            <a:ext cx="8286776" cy="785794"/>
          </a:xfrm>
        </p:spPr>
        <p:txBody>
          <a:bodyPr>
            <a:normAutofit/>
          </a:bodyPr>
          <a:lstStyle/>
          <a:p>
            <a:r>
              <a:rPr lang="ru-RU" sz="2400" b="1" dirty="0" smtClean="0"/>
              <a:t>Лебединая семья</a:t>
            </a:r>
            <a:endParaRPr lang="ru-RU" sz="2400" b="1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3857620" y="3714752"/>
            <a:ext cx="5286380" cy="2928958"/>
          </a:xfrm>
        </p:spPr>
        <p:txBody>
          <a:bodyPr>
            <a:normAutofit/>
          </a:bodyPr>
          <a:lstStyle/>
          <a:p>
            <a:pPr algn="l"/>
            <a:endParaRPr lang="ru-RU" sz="2400" b="1" i="1" dirty="0">
              <a:solidFill>
                <a:srgbClr val="FFFF00"/>
              </a:solidFill>
            </a:endParaRPr>
          </a:p>
        </p:txBody>
      </p:sp>
      <p:pic>
        <p:nvPicPr>
          <p:cNvPr id="5" name="Picture 2" descr="J:\проект лебедь\фото дебедь\01112012_28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642918"/>
            <a:ext cx="4429123" cy="3000396"/>
          </a:xfrm>
          <a:prstGeom prst="rect">
            <a:avLst/>
          </a:prstGeom>
          <a:noFill/>
        </p:spPr>
      </p:pic>
      <p:pic>
        <p:nvPicPr>
          <p:cNvPr id="6" name="Picture 3" descr="J:\проект лебедь\фото дебедь\5762883cb19dd.jpe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714876" y="642918"/>
            <a:ext cx="4214842" cy="2911075"/>
          </a:xfrm>
          <a:prstGeom prst="rect">
            <a:avLst/>
          </a:prstGeom>
          <a:noFill/>
        </p:spPr>
      </p:pic>
      <p:pic>
        <p:nvPicPr>
          <p:cNvPr id="7" name="Picture 3" descr="J:\проект лебедь\фото дебедь\family-2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0" y="3952876"/>
            <a:ext cx="4357686" cy="2619396"/>
          </a:xfrm>
          <a:prstGeom prst="rect">
            <a:avLst/>
          </a:prstGeom>
          <a:noFill/>
        </p:spPr>
      </p:pic>
      <p:pic>
        <p:nvPicPr>
          <p:cNvPr id="8" name="Picture 2" descr="J:\проект лебедь\фото дебедь\лебеди-семьи-625470.jpg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4643438" y="3929066"/>
            <a:ext cx="4286280" cy="3312312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J:\проект лебедь\Новая папка\622467899.jpg"/>
          <p:cNvPicPr>
            <a:picLocks noChangeAspect="1" noChangeArrowheads="1"/>
          </p:cNvPicPr>
          <p:nvPr/>
        </p:nvPicPr>
        <p:blipFill>
          <a:blip r:embed="rId2" cstate="print">
            <a:lum bright="52000"/>
          </a:blip>
          <a:srcRect/>
          <a:stretch>
            <a:fillRect/>
          </a:stretch>
        </p:blipFill>
        <p:spPr bwMode="auto">
          <a:xfrm>
            <a:off x="-163913" y="0"/>
            <a:ext cx="9307913" cy="6858000"/>
          </a:xfrm>
          <a:prstGeom prst="rect">
            <a:avLst/>
          </a:prstGeom>
          <a:noFill/>
        </p:spPr>
      </p:pic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1"/>
            <a:ext cx="7772400" cy="785793"/>
          </a:xfrm>
        </p:spPr>
        <p:txBody>
          <a:bodyPr>
            <a:normAutofit/>
          </a:bodyPr>
          <a:lstStyle/>
          <a:p>
            <a:r>
              <a:rPr lang="ru-RU" sz="2400" b="1" dirty="0" smtClean="0"/>
              <a:t>Защитим птиц!</a:t>
            </a:r>
            <a:endParaRPr lang="ru-RU" sz="2400" b="1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5122" name="Picture 2" descr="F:\проект лебедь\фото дебедь\118537678_0_3dc43_e96e5339_XL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-27" y="4286257"/>
            <a:ext cx="3857615" cy="2571744"/>
          </a:xfrm>
          <a:prstGeom prst="rect">
            <a:avLst/>
          </a:prstGeom>
          <a:noFill/>
        </p:spPr>
      </p:pic>
      <p:pic>
        <p:nvPicPr>
          <p:cNvPr id="5124" name="Picture 4" descr="F:\проект лебедь\фото дебедь\000023_57D3A5DAF2D77BB843257F4D003E86A0_495144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769305" y="3714752"/>
            <a:ext cx="4374695" cy="3143248"/>
          </a:xfrm>
          <a:prstGeom prst="rect">
            <a:avLst/>
          </a:prstGeom>
          <a:noFill/>
        </p:spPr>
      </p:pic>
      <p:pic>
        <p:nvPicPr>
          <p:cNvPr id="9" name="Picture 3" descr="C:\Documents and Settings\Admin\Рабочий стол\slide_20.jpg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785786" y="714356"/>
            <a:ext cx="4537488" cy="3403117"/>
          </a:xfrm>
          <a:prstGeom prst="rect">
            <a:avLst/>
          </a:prstGeom>
          <a:noFill/>
        </p:spPr>
      </p:pic>
      <p:pic>
        <p:nvPicPr>
          <p:cNvPr id="5125" name="Picture 5" descr="F:\проект лебедь\фото дебедь\krasnaja-kniga.jpeg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-214346" y="214290"/>
            <a:ext cx="2214578" cy="2214578"/>
          </a:xfrm>
          <a:prstGeom prst="rect">
            <a:avLst/>
          </a:prstGeom>
          <a:noFill/>
        </p:spPr>
      </p:pic>
      <p:pic>
        <p:nvPicPr>
          <p:cNvPr id="5123" name="Picture 3" descr="F:\проект лебедь\фото дебедь\0_b73d5_ca8b4a87_XL.jpg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4852380" y="571480"/>
            <a:ext cx="4074511" cy="250033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J:\проект лебедь\Новая папка\622467899.jpg"/>
          <p:cNvPicPr>
            <a:picLocks noChangeAspect="1" noChangeArrowheads="1"/>
          </p:cNvPicPr>
          <p:nvPr/>
        </p:nvPicPr>
        <p:blipFill>
          <a:blip r:embed="rId2" cstate="print">
            <a:lum bright="49000"/>
          </a:blip>
          <a:srcRect/>
          <a:stretch>
            <a:fillRect/>
          </a:stretch>
        </p:blipFill>
        <p:spPr bwMode="auto">
          <a:xfrm>
            <a:off x="-163913" y="0"/>
            <a:ext cx="9307913" cy="6858000"/>
          </a:xfrm>
          <a:prstGeom prst="rect">
            <a:avLst/>
          </a:prstGeom>
          <a:noFill/>
        </p:spPr>
      </p:pic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357290" y="0"/>
            <a:ext cx="6429420" cy="571480"/>
          </a:xfrm>
        </p:spPr>
        <p:txBody>
          <a:bodyPr>
            <a:noAutofit/>
          </a:bodyPr>
          <a:lstStyle/>
          <a:p>
            <a:r>
              <a:rPr lang="ru-RU" sz="2400" b="1" dirty="0" smtClean="0"/>
              <a:t>Королевские птицы в Англии</a:t>
            </a:r>
            <a:endParaRPr lang="ru-RU" sz="2400" b="1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928794" y="6286520"/>
            <a:ext cx="5000660" cy="571480"/>
          </a:xfrm>
        </p:spPr>
        <p:txBody>
          <a:bodyPr>
            <a:noAutofit/>
          </a:bodyPr>
          <a:lstStyle/>
          <a:p>
            <a:r>
              <a:rPr lang="ru-RU" sz="2000" b="1" dirty="0" smtClean="0">
                <a:solidFill>
                  <a:schemeClr val="tx1"/>
                </a:solidFill>
              </a:rPr>
              <a:t>Герб западной Австралии</a:t>
            </a:r>
            <a:endParaRPr lang="ru-RU" sz="2000" b="1" dirty="0">
              <a:solidFill>
                <a:schemeClr val="tx1"/>
              </a:solidFill>
            </a:endParaRPr>
          </a:p>
        </p:txBody>
      </p:sp>
      <p:pic>
        <p:nvPicPr>
          <p:cNvPr id="4098" name="Picture 2" descr="F:\проект лебедь\фото дебедь\9921524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14348" y="571480"/>
            <a:ext cx="4429157" cy="2857520"/>
          </a:xfrm>
          <a:prstGeom prst="rect">
            <a:avLst/>
          </a:prstGeom>
          <a:noFill/>
        </p:spPr>
      </p:pic>
      <p:pic>
        <p:nvPicPr>
          <p:cNvPr id="4100" name="Picture 4" descr="F:\проект лебедь\фото дебедь\89114958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000760" y="571480"/>
            <a:ext cx="2522410" cy="3071834"/>
          </a:xfrm>
          <a:prstGeom prst="rect">
            <a:avLst/>
          </a:prstGeom>
          <a:noFill/>
        </p:spPr>
      </p:pic>
      <p:pic>
        <p:nvPicPr>
          <p:cNvPr id="8" name="Picture 2" descr="C:\Documents and Settings\Admin\Рабочий стол\1500px-Westaust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2143108" y="3500438"/>
            <a:ext cx="4214842" cy="285752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J:\проект лебедь\Новая папка\622467899.jpg"/>
          <p:cNvPicPr>
            <a:picLocks noChangeAspect="1" noChangeArrowheads="1"/>
          </p:cNvPicPr>
          <p:nvPr/>
        </p:nvPicPr>
        <p:blipFill>
          <a:blip r:embed="rId2" cstate="print">
            <a:lum bright="28000"/>
          </a:blip>
          <a:srcRect/>
          <a:stretch>
            <a:fillRect/>
          </a:stretch>
        </p:blipFill>
        <p:spPr bwMode="auto">
          <a:xfrm>
            <a:off x="-163913" y="0"/>
            <a:ext cx="9307913" cy="6858000"/>
          </a:xfrm>
          <a:prstGeom prst="rect">
            <a:avLst/>
          </a:prstGeom>
          <a:noFill/>
        </p:spPr>
      </p:pic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857224" y="1"/>
            <a:ext cx="7772400" cy="785794"/>
          </a:xfrm>
        </p:spPr>
        <p:txBody>
          <a:bodyPr>
            <a:normAutofit/>
          </a:bodyPr>
          <a:lstStyle/>
          <a:p>
            <a:r>
              <a:rPr lang="ru-RU" sz="2400" b="1" dirty="0" smtClean="0"/>
              <a:t>Устный народный фольклор</a:t>
            </a:r>
            <a:endParaRPr lang="ru-RU" sz="2400" b="1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3074" name="Picture 2" descr="F:\проект лебедь\фото дебедь\44235344_Vasilev_K.gif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643042" y="857232"/>
            <a:ext cx="5286412" cy="5658494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J:\проект лебедь\Новая папка\622467899.jpg"/>
          <p:cNvPicPr>
            <a:picLocks noChangeAspect="1" noChangeArrowheads="1"/>
          </p:cNvPicPr>
          <p:nvPr/>
        </p:nvPicPr>
        <p:blipFill>
          <a:blip r:embed="rId2" cstate="print">
            <a:lum bright="45000"/>
          </a:blip>
          <a:srcRect/>
          <a:stretch>
            <a:fillRect/>
          </a:stretch>
        </p:blipFill>
        <p:spPr bwMode="auto">
          <a:xfrm>
            <a:off x="-163913" y="0"/>
            <a:ext cx="9307913" cy="6858000"/>
          </a:xfrm>
          <a:prstGeom prst="rect">
            <a:avLst/>
          </a:prstGeom>
          <a:noFill/>
        </p:spPr>
      </p:pic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1"/>
            <a:ext cx="7772400" cy="642917"/>
          </a:xfrm>
        </p:spPr>
        <p:txBody>
          <a:bodyPr>
            <a:normAutofit/>
          </a:bodyPr>
          <a:lstStyle/>
          <a:p>
            <a:r>
              <a:rPr lang="ru-RU" sz="2400" b="1" dirty="0" smtClean="0"/>
              <a:t>Мы прочитали</a:t>
            </a:r>
            <a:endParaRPr lang="ru-RU" sz="2400" b="1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4" name="Picture 2" descr="J:\проект лебедь\213343403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-285784" y="0"/>
            <a:ext cx="2394287" cy="3286148"/>
          </a:xfrm>
          <a:prstGeom prst="rect">
            <a:avLst/>
          </a:prstGeom>
          <a:noFill/>
        </p:spPr>
      </p:pic>
      <p:pic>
        <p:nvPicPr>
          <p:cNvPr id="1028" name="Picture 4" descr="J:\проект лебедь\e983a160a782ca6f2b999f4f6fe6df26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7072298" y="214290"/>
            <a:ext cx="2071702" cy="2855455"/>
          </a:xfrm>
          <a:prstGeom prst="rect">
            <a:avLst/>
          </a:prstGeom>
          <a:noFill/>
        </p:spPr>
      </p:pic>
      <p:pic>
        <p:nvPicPr>
          <p:cNvPr id="1029" name="Picture 5" descr="J:\проект лебедь\img12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 rot="661468">
            <a:off x="5298315" y="3822326"/>
            <a:ext cx="3619525" cy="2714644"/>
          </a:xfrm>
          <a:prstGeom prst="rect">
            <a:avLst/>
          </a:prstGeom>
          <a:noFill/>
        </p:spPr>
      </p:pic>
      <p:pic>
        <p:nvPicPr>
          <p:cNvPr id="1030" name="Picture 6" descr="J:\проект лебедь\imgh932125.png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 rot="20878512">
            <a:off x="84486" y="3183800"/>
            <a:ext cx="2852718" cy="3855024"/>
          </a:xfrm>
          <a:prstGeom prst="rect">
            <a:avLst/>
          </a:prstGeom>
          <a:noFill/>
        </p:spPr>
      </p:pic>
      <p:pic>
        <p:nvPicPr>
          <p:cNvPr id="1031" name="Picture 7" descr="J:\проект лебедь\main_img.jpg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4643438" y="571480"/>
            <a:ext cx="2400298" cy="3038352"/>
          </a:xfrm>
          <a:prstGeom prst="rect">
            <a:avLst/>
          </a:prstGeom>
          <a:noFill/>
        </p:spPr>
      </p:pic>
      <p:pic>
        <p:nvPicPr>
          <p:cNvPr id="1032" name="Picture 8" descr="J:\проект лебедь\ZMpKBo.jpg"/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2214546" y="500042"/>
            <a:ext cx="2324088" cy="3086621"/>
          </a:xfrm>
          <a:prstGeom prst="rect">
            <a:avLst/>
          </a:prstGeom>
          <a:noFill/>
        </p:spPr>
      </p:pic>
      <p:pic>
        <p:nvPicPr>
          <p:cNvPr id="1027" name="Picture 3" descr="J:\проект лебедь\94dd3d26027c1d6ba801a86008e1cd4f.jpg"/>
          <p:cNvPicPr>
            <a:picLocks noChangeAspect="1" noChangeArrowheads="1"/>
          </p:cNvPicPr>
          <p:nvPr/>
        </p:nvPicPr>
        <p:blipFill>
          <a:blip r:embed="rId9" cstate="print"/>
          <a:srcRect/>
          <a:stretch>
            <a:fillRect/>
          </a:stretch>
        </p:blipFill>
        <p:spPr bwMode="auto">
          <a:xfrm>
            <a:off x="3143240" y="3357562"/>
            <a:ext cx="2472184" cy="3500438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J:\проект лебедь\Новая папка\622467899.jpg"/>
          <p:cNvPicPr>
            <a:picLocks noChangeAspect="1" noChangeArrowheads="1"/>
          </p:cNvPicPr>
          <p:nvPr/>
        </p:nvPicPr>
        <p:blipFill>
          <a:blip r:embed="rId2" cstate="print">
            <a:lum bright="33000"/>
          </a:blip>
          <a:srcRect/>
          <a:stretch>
            <a:fillRect/>
          </a:stretch>
        </p:blipFill>
        <p:spPr bwMode="auto">
          <a:xfrm>
            <a:off x="-163913" y="0"/>
            <a:ext cx="9307913" cy="6858000"/>
          </a:xfrm>
          <a:prstGeom prst="rect">
            <a:avLst/>
          </a:prstGeom>
          <a:noFill/>
        </p:spPr>
      </p:pic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1"/>
            <a:ext cx="7772400" cy="785793"/>
          </a:xfrm>
        </p:spPr>
        <p:txBody>
          <a:bodyPr>
            <a:normAutofit/>
          </a:bodyPr>
          <a:lstStyle/>
          <a:p>
            <a:r>
              <a:rPr lang="ru-RU" sz="2400" b="1" dirty="0" smtClean="0"/>
              <a:t>Балет «Лебединое озеро»</a:t>
            </a:r>
            <a:endParaRPr lang="ru-RU" sz="2400" b="1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2051" name="Picture 3" descr="J:\проект лебедь\92935611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714356"/>
            <a:ext cx="5000660" cy="3979692"/>
          </a:xfrm>
          <a:prstGeom prst="rect">
            <a:avLst/>
          </a:prstGeom>
          <a:noFill/>
        </p:spPr>
      </p:pic>
      <p:pic>
        <p:nvPicPr>
          <p:cNvPr id="2052" name="Picture 4" descr="J:\проект лебедь\136548_or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152724" y="3071810"/>
            <a:ext cx="2991276" cy="1988341"/>
          </a:xfrm>
          <a:prstGeom prst="rect">
            <a:avLst/>
          </a:prstGeom>
          <a:noFill/>
        </p:spPr>
      </p:pic>
      <p:pic>
        <p:nvPicPr>
          <p:cNvPr id="2053" name="Picture 5" descr="J:\проект лебедь\13112614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5357818" y="571480"/>
            <a:ext cx="3576217" cy="2367846"/>
          </a:xfrm>
          <a:prstGeom prst="rect">
            <a:avLst/>
          </a:prstGeom>
          <a:noFill/>
        </p:spPr>
      </p:pic>
      <p:pic>
        <p:nvPicPr>
          <p:cNvPr id="2054" name="Picture 6" descr="J:\проект лебедь\img_7441_3.jpg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0" y="4702580"/>
            <a:ext cx="3233130" cy="2155420"/>
          </a:xfrm>
          <a:prstGeom prst="rect">
            <a:avLst/>
          </a:prstGeom>
          <a:noFill/>
        </p:spPr>
      </p:pic>
      <p:pic>
        <p:nvPicPr>
          <p:cNvPr id="2056" name="Picture 8" descr="J:\проект лебедь\swanLake1.jpg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3643306" y="4667138"/>
            <a:ext cx="3290479" cy="2190862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J:\проект лебедь\Новая папка\622467899.jpg"/>
          <p:cNvPicPr>
            <a:picLocks noChangeAspect="1" noChangeArrowheads="1"/>
          </p:cNvPicPr>
          <p:nvPr/>
        </p:nvPicPr>
        <p:blipFill>
          <a:blip r:embed="rId2" cstate="print">
            <a:lum bright="43000"/>
          </a:blip>
          <a:srcRect/>
          <a:stretch>
            <a:fillRect/>
          </a:stretch>
        </p:blipFill>
        <p:spPr bwMode="auto">
          <a:xfrm>
            <a:off x="-163913" y="0"/>
            <a:ext cx="9307913" cy="6858000"/>
          </a:xfrm>
          <a:prstGeom prst="rect">
            <a:avLst/>
          </a:prstGeom>
          <a:noFill/>
        </p:spPr>
      </p:pic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428596" y="0"/>
            <a:ext cx="8286776" cy="642918"/>
          </a:xfrm>
        </p:spPr>
        <p:txBody>
          <a:bodyPr>
            <a:normAutofit/>
          </a:bodyPr>
          <a:lstStyle/>
          <a:p>
            <a:r>
              <a:rPr lang="ru-RU" sz="2400" b="1" dirty="0" smtClean="0"/>
              <a:t> </a:t>
            </a:r>
            <a:endParaRPr lang="ru-RU" sz="2400" b="1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214282" y="285728"/>
            <a:ext cx="8286808" cy="571504"/>
          </a:xfrm>
        </p:spPr>
        <p:txBody>
          <a:bodyPr>
            <a:normAutofit/>
          </a:bodyPr>
          <a:lstStyle/>
          <a:p>
            <a:endParaRPr lang="ru-RU" sz="2400" b="1" dirty="0">
              <a:solidFill>
                <a:schemeClr val="tx1"/>
              </a:solidFill>
            </a:endParaRPr>
          </a:p>
        </p:txBody>
      </p:sp>
      <p:pic>
        <p:nvPicPr>
          <p:cNvPr id="4" name="Picture 2" descr="C:\Documents and Settings\Admin\Рабочий стол\разобрать лебедь\фото дебедь\009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-214346" y="0"/>
            <a:ext cx="9358346" cy="68580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J:\проект лебедь\Новая папка\622467899.jpg"/>
          <p:cNvPicPr>
            <a:picLocks noChangeAspect="1" noChangeArrowheads="1"/>
          </p:cNvPicPr>
          <p:nvPr/>
        </p:nvPicPr>
        <p:blipFill>
          <a:blip r:embed="rId2" cstate="print">
            <a:lum bright="35000"/>
          </a:blip>
          <a:srcRect/>
          <a:stretch>
            <a:fillRect/>
          </a:stretch>
        </p:blipFill>
        <p:spPr bwMode="auto">
          <a:xfrm>
            <a:off x="-163913" y="0"/>
            <a:ext cx="9307913" cy="6858000"/>
          </a:xfrm>
          <a:prstGeom prst="rect">
            <a:avLst/>
          </a:prstGeom>
          <a:noFill/>
        </p:spPr>
      </p:pic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5122" name="Picture 2" descr="J:\проект лебедь\018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-714404"/>
            <a:ext cx="8715404" cy="5174807"/>
          </a:xfrm>
          <a:prstGeom prst="rect">
            <a:avLst/>
          </a:prstGeom>
          <a:noFill/>
        </p:spPr>
      </p:pic>
      <p:pic>
        <p:nvPicPr>
          <p:cNvPr id="4" name="Picture 2" descr="J:\проект лебедь\фото дебедь\constellation-swan-2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357422" y="3500438"/>
            <a:ext cx="4103712" cy="3357562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J:\проект лебедь\Новая папка\622467899.jpg"/>
          <p:cNvPicPr>
            <a:picLocks noChangeAspect="1" noChangeArrowheads="1"/>
          </p:cNvPicPr>
          <p:nvPr/>
        </p:nvPicPr>
        <p:blipFill>
          <a:blip r:embed="rId2" cstate="print">
            <a:lum bright="32000"/>
          </a:blip>
          <a:srcRect/>
          <a:stretch>
            <a:fillRect/>
          </a:stretch>
        </p:blipFill>
        <p:spPr bwMode="auto">
          <a:xfrm>
            <a:off x="-163913" y="38885"/>
            <a:ext cx="9307913" cy="6858000"/>
          </a:xfrm>
          <a:prstGeom prst="rect">
            <a:avLst/>
          </a:prstGeom>
          <a:noFill/>
        </p:spPr>
      </p:pic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1"/>
            <a:ext cx="7772400" cy="714356"/>
          </a:xfrm>
        </p:spPr>
        <p:txBody>
          <a:bodyPr>
            <a:normAutofit/>
          </a:bodyPr>
          <a:lstStyle/>
          <a:p>
            <a:r>
              <a:rPr lang="ru-RU" sz="2400" dirty="0" smtClean="0"/>
              <a:t>Музей и зоопарк</a:t>
            </a:r>
            <a:endParaRPr lang="ru-RU" sz="2400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2050" name="Picture 2" descr="F:\проект лебедь\фото рита\Варваре Васильевне с лебедями\IMG_0777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3429000"/>
            <a:ext cx="4775201" cy="3429000"/>
          </a:xfrm>
          <a:prstGeom prst="rect">
            <a:avLst/>
          </a:prstGeom>
          <a:noFill/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5720" y="571481"/>
            <a:ext cx="3610747" cy="2643206"/>
          </a:xfrm>
          <a:prstGeom prst="rect">
            <a:avLst/>
          </a:prstGeom>
        </p:spPr>
      </p:pic>
      <p:pic>
        <p:nvPicPr>
          <p:cNvPr id="8" name="Picture 2" descr="F:\проект лебедь\фото рита\Варваре Васильевне с лебедями\SDC16347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4929190" y="1571612"/>
            <a:ext cx="3857620" cy="3857651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J:\проект лебедь\Новая папка\622467899.jpg"/>
          <p:cNvPicPr>
            <a:picLocks noChangeAspect="1" noChangeArrowheads="1"/>
          </p:cNvPicPr>
          <p:nvPr/>
        </p:nvPicPr>
        <p:blipFill>
          <a:blip r:embed="rId2" cstate="print">
            <a:lum bright="43000"/>
          </a:blip>
          <a:srcRect/>
          <a:stretch>
            <a:fillRect/>
          </a:stretch>
        </p:blipFill>
        <p:spPr bwMode="auto">
          <a:xfrm>
            <a:off x="-163913" y="0"/>
            <a:ext cx="9307913" cy="6858000"/>
          </a:xfrm>
          <a:prstGeom prst="rect">
            <a:avLst/>
          </a:prstGeom>
          <a:noFill/>
        </p:spPr>
      </p:pic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428596" y="0"/>
            <a:ext cx="8286776" cy="785794"/>
          </a:xfrm>
        </p:spPr>
        <p:txBody>
          <a:bodyPr>
            <a:normAutofit/>
          </a:bodyPr>
          <a:lstStyle/>
          <a:p>
            <a:r>
              <a:rPr lang="ru-RU" sz="2400" b="1" dirty="0" smtClean="0"/>
              <a:t>Мини – музей, продуктивная деятельность</a:t>
            </a:r>
            <a:endParaRPr lang="ru-RU" sz="2400" b="1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3857620" y="3714752"/>
            <a:ext cx="5286380" cy="2928958"/>
          </a:xfrm>
        </p:spPr>
        <p:txBody>
          <a:bodyPr>
            <a:normAutofit/>
          </a:bodyPr>
          <a:lstStyle/>
          <a:p>
            <a:pPr algn="l"/>
            <a:endParaRPr lang="ru-RU" sz="2400" b="1" i="1" dirty="0">
              <a:solidFill>
                <a:srgbClr val="FFFF00"/>
              </a:solidFill>
            </a:endParaRPr>
          </a:p>
        </p:txBody>
      </p:sp>
      <p:pic>
        <p:nvPicPr>
          <p:cNvPr id="4" name="Picture 2" descr="C:\Documents and Settings\Admin\Рабочий стол\фото сад\Изображение 141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857224" y="571480"/>
            <a:ext cx="3143271" cy="2357454"/>
          </a:xfrm>
          <a:prstGeom prst="rect">
            <a:avLst/>
          </a:prstGeom>
          <a:noFill/>
        </p:spPr>
      </p:pic>
      <p:pic>
        <p:nvPicPr>
          <p:cNvPr id="1027" name="Picture 3" descr="C:\Documents and Settings\Admin\Рабочий стол\фото сад\Изображение 142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857752" y="642918"/>
            <a:ext cx="2428892" cy="3238522"/>
          </a:xfrm>
          <a:prstGeom prst="rect">
            <a:avLst/>
          </a:prstGeom>
          <a:noFill/>
        </p:spPr>
      </p:pic>
      <p:pic>
        <p:nvPicPr>
          <p:cNvPr id="1028" name="Picture 4" descr="C:\Documents and Settings\Admin\Рабочий стол\фото сад\Изображение 140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0" y="4016398"/>
            <a:ext cx="1928794" cy="2571725"/>
          </a:xfrm>
          <a:prstGeom prst="rect">
            <a:avLst/>
          </a:prstGeom>
          <a:noFill/>
        </p:spPr>
      </p:pic>
      <p:pic>
        <p:nvPicPr>
          <p:cNvPr id="1029" name="Picture 5" descr="C:\Documents and Settings\Admin\Рабочий стол\Новая папка\Новая папка\qqGuQDXHvYA.jpg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1643042" y="2857496"/>
            <a:ext cx="2952770" cy="2214578"/>
          </a:xfrm>
          <a:prstGeom prst="rect">
            <a:avLst/>
          </a:prstGeom>
          <a:noFill/>
        </p:spPr>
      </p:pic>
      <p:pic>
        <p:nvPicPr>
          <p:cNvPr id="1030" name="Picture 6" descr="C:\Documents and Settings\Admin\Рабочий стол\Новая папка\Новая папка\P6ZGWpMStGM.jpg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4071934" y="4405295"/>
            <a:ext cx="1839528" cy="2452705"/>
          </a:xfrm>
          <a:prstGeom prst="rect">
            <a:avLst/>
          </a:prstGeom>
          <a:noFill/>
        </p:spPr>
      </p:pic>
      <p:pic>
        <p:nvPicPr>
          <p:cNvPr id="1031" name="Picture 7" descr="C:\Documents and Settings\Admin\Рабочий стол\Новая папка\Новая папка\JTX5cilF4AA.jpg"/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6072198" y="3929066"/>
            <a:ext cx="2786050" cy="2089538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J:\проект лебедь\Новая папка\622467899.jpg"/>
          <p:cNvPicPr>
            <a:picLocks noChangeAspect="1" noChangeArrowheads="1"/>
          </p:cNvPicPr>
          <p:nvPr/>
        </p:nvPicPr>
        <p:blipFill>
          <a:blip r:embed="rId2" cstate="print">
            <a:lum/>
          </a:blip>
          <a:srcRect/>
          <a:stretch>
            <a:fillRect/>
          </a:stretch>
        </p:blipFill>
        <p:spPr bwMode="auto">
          <a:xfrm>
            <a:off x="-163913" y="0"/>
            <a:ext cx="9307913" cy="6858000"/>
          </a:xfrm>
          <a:prstGeom prst="rect">
            <a:avLst/>
          </a:prstGeom>
          <a:noFill/>
        </p:spPr>
      </p:pic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2714612" y="357166"/>
            <a:ext cx="6215106" cy="1928826"/>
          </a:xfrm>
        </p:spPr>
        <p:txBody>
          <a:bodyPr>
            <a:normAutofit/>
          </a:bodyPr>
          <a:lstStyle/>
          <a:p>
            <a:r>
              <a:rPr lang="ru-RU" b="1" dirty="0" smtClean="0">
                <a:solidFill>
                  <a:srgbClr val="FFFF00"/>
                </a:solidFill>
              </a:rPr>
              <a:t>Берегите, </a:t>
            </a:r>
            <a:r>
              <a:rPr lang="en-US" b="1" dirty="0" smtClean="0">
                <a:solidFill>
                  <a:srgbClr val="FFFF00"/>
                </a:solidFill>
              </a:rPr>
              <a:t/>
            </a:r>
            <a:br>
              <a:rPr lang="en-US" b="1" dirty="0" smtClean="0">
                <a:solidFill>
                  <a:srgbClr val="FFFF00"/>
                </a:solidFill>
              </a:rPr>
            </a:br>
            <a:r>
              <a:rPr lang="ru-RU" b="1" dirty="0" smtClean="0">
                <a:solidFill>
                  <a:srgbClr val="FFFF00"/>
                </a:solidFill>
              </a:rPr>
              <a:t>красоту родного края!</a:t>
            </a:r>
            <a:endParaRPr lang="ru-RU" dirty="0">
              <a:solidFill>
                <a:srgbClr val="FFFF00"/>
              </a:solidFill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5214942" y="1142984"/>
            <a:ext cx="2557458" cy="642942"/>
          </a:xfrm>
        </p:spPr>
        <p:txBody>
          <a:bodyPr/>
          <a:lstStyle/>
          <a:p>
            <a:endParaRPr lang="ru-RU" dirty="0"/>
          </a:p>
        </p:txBody>
      </p:sp>
      <p:sp>
        <p:nvSpPr>
          <p:cNvPr id="5" name="Прямоугольник 4"/>
          <p:cNvSpPr/>
          <p:nvPr/>
        </p:nvSpPr>
        <p:spPr>
          <a:xfrm>
            <a:off x="5357818" y="4214818"/>
            <a:ext cx="3500462" cy="17543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5400" b="1" dirty="0" smtClean="0">
                <a:solidFill>
                  <a:schemeClr val="hlink"/>
                </a:solidFill>
              </a:rPr>
              <a:t>Спасибо за внимание!</a:t>
            </a:r>
            <a:endParaRPr lang="ru-RU" sz="5400" b="1" dirty="0">
              <a:solidFill>
                <a:schemeClr val="hlink"/>
              </a:solidFill>
            </a:endParaRPr>
          </a:p>
        </p:txBody>
      </p:sp>
      <p:pic>
        <p:nvPicPr>
          <p:cNvPr id="6" name="Picture 4" descr="1101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2357430"/>
            <a:ext cx="5143504" cy="407196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J:\проект лебедь\Новая папка\622467899.jpg"/>
          <p:cNvPicPr>
            <a:picLocks noChangeAspect="1" noChangeArrowheads="1"/>
          </p:cNvPicPr>
          <p:nvPr/>
        </p:nvPicPr>
        <p:blipFill>
          <a:blip r:embed="rId2" cstate="print">
            <a:lum bright="43000"/>
          </a:blip>
          <a:srcRect/>
          <a:stretch>
            <a:fillRect/>
          </a:stretch>
        </p:blipFill>
        <p:spPr bwMode="auto">
          <a:xfrm>
            <a:off x="-163913" y="0"/>
            <a:ext cx="9307913" cy="6858000"/>
          </a:xfrm>
          <a:prstGeom prst="rect">
            <a:avLst/>
          </a:prstGeom>
          <a:noFill/>
        </p:spPr>
      </p:pic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428596" y="285728"/>
            <a:ext cx="8286776" cy="714380"/>
          </a:xfrm>
        </p:spPr>
        <p:txBody>
          <a:bodyPr>
            <a:normAutofit fontScale="90000"/>
          </a:bodyPr>
          <a:lstStyle/>
          <a:p>
            <a:r>
              <a:rPr lang="ru-RU" sz="2400" b="1" dirty="0" smtClean="0"/>
              <a:t>Список  литературы:</a:t>
            </a:r>
            <a:r>
              <a:rPr lang="ru-RU" sz="2400" dirty="0" smtClean="0"/>
              <a:t/>
            </a:r>
            <a:br>
              <a:rPr lang="ru-RU" sz="2400" dirty="0" smtClean="0"/>
            </a:br>
            <a:endParaRPr lang="ru-RU" sz="2400" i="1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214282" y="785794"/>
            <a:ext cx="8929718" cy="5857916"/>
          </a:xfrm>
        </p:spPr>
        <p:txBody>
          <a:bodyPr>
            <a:normAutofit fontScale="55000" lnSpcReduction="20000"/>
          </a:bodyPr>
          <a:lstStyle/>
          <a:p>
            <a:pPr algn="l" fontAlgn="base"/>
            <a:r>
              <a:rPr lang="ru-RU" b="1" dirty="0" smtClean="0">
                <a:solidFill>
                  <a:schemeClr val="tx1"/>
                </a:solidFill>
              </a:rPr>
              <a:t>http://cl71589.tmweb.ru/upload/iblock/bb1/09254dbd467b8fe50bab7e2973ba05b8.jpeg</a:t>
            </a:r>
            <a:endParaRPr lang="ru-RU" dirty="0" smtClean="0">
              <a:solidFill>
                <a:schemeClr val="tx1"/>
              </a:solidFill>
            </a:endParaRPr>
          </a:p>
          <a:p>
            <a:pPr algn="l" fontAlgn="base"/>
            <a:r>
              <a:rPr lang="en-US" b="1" dirty="0" smtClean="0">
                <a:solidFill>
                  <a:schemeClr val="tx1"/>
                </a:solidFill>
              </a:rPr>
              <a:t>https</a:t>
            </a:r>
            <a:r>
              <a:rPr lang="ru-RU" b="1" dirty="0" smtClean="0">
                <a:solidFill>
                  <a:schemeClr val="tx1"/>
                </a:solidFill>
              </a:rPr>
              <a:t>://</a:t>
            </a:r>
            <a:r>
              <a:rPr lang="en-US" b="1" dirty="0" smtClean="0">
                <a:solidFill>
                  <a:schemeClr val="tx1"/>
                </a:solidFill>
              </a:rPr>
              <a:t>commons</a:t>
            </a:r>
            <a:r>
              <a:rPr lang="ru-RU" b="1" dirty="0" smtClean="0">
                <a:solidFill>
                  <a:schemeClr val="tx1"/>
                </a:solidFill>
              </a:rPr>
              <a:t>.</a:t>
            </a:r>
            <a:r>
              <a:rPr lang="en-US" b="1" dirty="0" err="1" smtClean="0">
                <a:solidFill>
                  <a:schemeClr val="tx1"/>
                </a:solidFill>
              </a:rPr>
              <a:t>wikimedia</a:t>
            </a:r>
            <a:r>
              <a:rPr lang="ru-RU" b="1" dirty="0" smtClean="0">
                <a:solidFill>
                  <a:schemeClr val="tx1"/>
                </a:solidFill>
              </a:rPr>
              <a:t>.</a:t>
            </a:r>
            <a:r>
              <a:rPr lang="en-US" b="1" dirty="0" smtClean="0">
                <a:solidFill>
                  <a:schemeClr val="tx1"/>
                </a:solidFill>
              </a:rPr>
              <a:t>org</a:t>
            </a:r>
            <a:r>
              <a:rPr lang="ru-RU" b="1" dirty="0" smtClean="0">
                <a:solidFill>
                  <a:schemeClr val="tx1"/>
                </a:solidFill>
              </a:rPr>
              <a:t>/</a:t>
            </a:r>
            <a:r>
              <a:rPr lang="en-US" b="1" dirty="0" smtClean="0">
                <a:solidFill>
                  <a:schemeClr val="tx1"/>
                </a:solidFill>
              </a:rPr>
              <a:t>wiki</a:t>
            </a:r>
            <a:r>
              <a:rPr lang="ru-RU" b="1" dirty="0" smtClean="0">
                <a:solidFill>
                  <a:schemeClr val="tx1"/>
                </a:solidFill>
              </a:rPr>
              <a:t>/</a:t>
            </a:r>
            <a:r>
              <a:rPr lang="en-US" b="1" dirty="0" smtClean="0">
                <a:solidFill>
                  <a:schemeClr val="tx1"/>
                </a:solidFill>
              </a:rPr>
              <a:t>File</a:t>
            </a:r>
            <a:r>
              <a:rPr lang="ru-RU" b="1" dirty="0" smtClean="0">
                <a:solidFill>
                  <a:schemeClr val="tx1"/>
                </a:solidFill>
              </a:rPr>
              <a:t>:</a:t>
            </a:r>
            <a:r>
              <a:rPr lang="en-US" b="1" dirty="0" smtClean="0">
                <a:solidFill>
                  <a:schemeClr val="tx1"/>
                </a:solidFill>
              </a:rPr>
              <a:t>Cygnus</a:t>
            </a:r>
            <a:r>
              <a:rPr lang="ru-RU" b="1" dirty="0" smtClean="0">
                <a:solidFill>
                  <a:schemeClr val="tx1"/>
                </a:solidFill>
              </a:rPr>
              <a:t>_</a:t>
            </a:r>
            <a:r>
              <a:rPr lang="en-US" b="1" dirty="0" err="1" smtClean="0">
                <a:solidFill>
                  <a:schemeClr val="tx1"/>
                </a:solidFill>
              </a:rPr>
              <a:t>melancorypha</a:t>
            </a:r>
            <a:r>
              <a:rPr lang="ru-RU" b="1" dirty="0" smtClean="0">
                <a:solidFill>
                  <a:schemeClr val="tx1"/>
                </a:solidFill>
              </a:rPr>
              <a:t>01.</a:t>
            </a:r>
            <a:r>
              <a:rPr lang="en-US" b="1" dirty="0" smtClean="0">
                <a:solidFill>
                  <a:schemeClr val="tx1"/>
                </a:solidFill>
              </a:rPr>
              <a:t>jpg</a:t>
            </a:r>
            <a:r>
              <a:rPr lang="ru-RU" b="1" dirty="0" smtClean="0">
                <a:solidFill>
                  <a:schemeClr val="tx1"/>
                </a:solidFill>
              </a:rPr>
              <a:t>?</a:t>
            </a:r>
            <a:r>
              <a:rPr lang="en-US" b="1" dirty="0" err="1" smtClean="0">
                <a:solidFill>
                  <a:schemeClr val="tx1"/>
                </a:solidFill>
              </a:rPr>
              <a:t>uselang</a:t>
            </a:r>
            <a:r>
              <a:rPr lang="ru-RU" b="1" dirty="0" smtClean="0">
                <a:solidFill>
                  <a:schemeClr val="tx1"/>
                </a:solidFill>
              </a:rPr>
              <a:t>=</a:t>
            </a:r>
            <a:r>
              <a:rPr lang="en-US" b="1" dirty="0" err="1" smtClean="0">
                <a:solidFill>
                  <a:schemeClr val="tx1"/>
                </a:solidFill>
              </a:rPr>
              <a:t>ru</a:t>
            </a:r>
            <a:endParaRPr lang="ru-RU" dirty="0" smtClean="0">
              <a:solidFill>
                <a:schemeClr val="tx1"/>
              </a:solidFill>
            </a:endParaRPr>
          </a:p>
          <a:p>
            <a:pPr algn="l" fontAlgn="base"/>
            <a:r>
              <a:rPr lang="ru-RU" b="1" dirty="0" smtClean="0">
                <a:solidFill>
                  <a:schemeClr val="tx1"/>
                </a:solidFill>
              </a:rPr>
              <a:t>https://commons.wikimedia.org/wiki/File:CygneVaires.jpg?uselang=ru</a:t>
            </a:r>
            <a:endParaRPr lang="ru-RU" dirty="0" smtClean="0">
              <a:solidFill>
                <a:schemeClr val="tx1"/>
              </a:solidFill>
            </a:endParaRPr>
          </a:p>
          <a:p>
            <a:pPr algn="l" fontAlgn="base"/>
            <a:r>
              <a:rPr lang="en-US" b="1" dirty="0" smtClean="0">
                <a:solidFill>
                  <a:schemeClr val="tx1"/>
                </a:solidFill>
              </a:rPr>
              <a:t>https</a:t>
            </a:r>
            <a:r>
              <a:rPr lang="ru-RU" b="1" dirty="0" smtClean="0">
                <a:solidFill>
                  <a:schemeClr val="tx1"/>
                </a:solidFill>
              </a:rPr>
              <a:t>://</a:t>
            </a:r>
            <a:r>
              <a:rPr lang="en-US" b="1" dirty="0" smtClean="0">
                <a:solidFill>
                  <a:schemeClr val="tx1"/>
                </a:solidFill>
              </a:rPr>
              <a:t>commons</a:t>
            </a:r>
            <a:r>
              <a:rPr lang="ru-RU" b="1" dirty="0" smtClean="0">
                <a:solidFill>
                  <a:schemeClr val="tx1"/>
                </a:solidFill>
              </a:rPr>
              <a:t>.</a:t>
            </a:r>
            <a:r>
              <a:rPr lang="en-US" b="1" dirty="0" err="1" smtClean="0">
                <a:solidFill>
                  <a:schemeClr val="tx1"/>
                </a:solidFill>
              </a:rPr>
              <a:t>wikimedia</a:t>
            </a:r>
            <a:r>
              <a:rPr lang="ru-RU" b="1" dirty="0" smtClean="0">
                <a:solidFill>
                  <a:schemeClr val="tx1"/>
                </a:solidFill>
              </a:rPr>
              <a:t>.</a:t>
            </a:r>
            <a:r>
              <a:rPr lang="en-US" b="1" dirty="0" smtClean="0">
                <a:solidFill>
                  <a:schemeClr val="tx1"/>
                </a:solidFill>
              </a:rPr>
              <a:t>org</a:t>
            </a:r>
            <a:r>
              <a:rPr lang="ru-RU" b="1" dirty="0" smtClean="0">
                <a:solidFill>
                  <a:schemeClr val="tx1"/>
                </a:solidFill>
              </a:rPr>
              <a:t>/</a:t>
            </a:r>
            <a:r>
              <a:rPr lang="en-US" b="1" dirty="0" smtClean="0">
                <a:solidFill>
                  <a:schemeClr val="tx1"/>
                </a:solidFill>
              </a:rPr>
              <a:t>wiki</a:t>
            </a:r>
            <a:r>
              <a:rPr lang="ru-RU" b="1" dirty="0" smtClean="0">
                <a:solidFill>
                  <a:schemeClr val="tx1"/>
                </a:solidFill>
              </a:rPr>
              <a:t>/</a:t>
            </a:r>
            <a:r>
              <a:rPr lang="en-US" b="1" dirty="0" smtClean="0">
                <a:solidFill>
                  <a:schemeClr val="tx1"/>
                </a:solidFill>
              </a:rPr>
              <a:t>File</a:t>
            </a:r>
            <a:r>
              <a:rPr lang="ru-RU" b="1" dirty="0" smtClean="0">
                <a:solidFill>
                  <a:schemeClr val="tx1"/>
                </a:solidFill>
              </a:rPr>
              <a:t>:</a:t>
            </a:r>
            <a:r>
              <a:rPr lang="en-US" b="1" dirty="0" smtClean="0">
                <a:solidFill>
                  <a:schemeClr val="tx1"/>
                </a:solidFill>
              </a:rPr>
              <a:t>Cygnus</a:t>
            </a:r>
            <a:r>
              <a:rPr lang="ru-RU" b="1" dirty="0" smtClean="0">
                <a:solidFill>
                  <a:schemeClr val="tx1"/>
                </a:solidFill>
              </a:rPr>
              <a:t>_</a:t>
            </a:r>
            <a:r>
              <a:rPr lang="en-US" b="1" dirty="0" err="1" smtClean="0">
                <a:solidFill>
                  <a:schemeClr val="tx1"/>
                </a:solidFill>
              </a:rPr>
              <a:t>olor</a:t>
            </a:r>
            <a:r>
              <a:rPr lang="ru-RU" b="1" dirty="0" smtClean="0">
                <a:solidFill>
                  <a:schemeClr val="tx1"/>
                </a:solidFill>
              </a:rPr>
              <a:t>_</a:t>
            </a:r>
            <a:r>
              <a:rPr lang="en-US" b="1" dirty="0" smtClean="0">
                <a:solidFill>
                  <a:schemeClr val="tx1"/>
                </a:solidFill>
              </a:rPr>
              <a:t>flirt</a:t>
            </a:r>
            <a:r>
              <a:rPr lang="ru-RU" b="1" dirty="0" smtClean="0">
                <a:solidFill>
                  <a:schemeClr val="tx1"/>
                </a:solidFill>
              </a:rPr>
              <a:t>_</a:t>
            </a:r>
            <a:r>
              <a:rPr lang="en-US" b="1" dirty="0" smtClean="0">
                <a:solidFill>
                  <a:schemeClr val="tx1"/>
                </a:solidFill>
              </a:rPr>
              <a:t>edit</a:t>
            </a:r>
            <a:r>
              <a:rPr lang="ru-RU" b="1" dirty="0" smtClean="0">
                <a:solidFill>
                  <a:schemeClr val="tx1"/>
                </a:solidFill>
              </a:rPr>
              <a:t>.</a:t>
            </a:r>
            <a:r>
              <a:rPr lang="en-US" b="1" dirty="0" smtClean="0">
                <a:solidFill>
                  <a:schemeClr val="tx1"/>
                </a:solidFill>
              </a:rPr>
              <a:t>jpg</a:t>
            </a:r>
            <a:r>
              <a:rPr lang="ru-RU" b="1" dirty="0" smtClean="0">
                <a:solidFill>
                  <a:schemeClr val="tx1"/>
                </a:solidFill>
              </a:rPr>
              <a:t>?</a:t>
            </a:r>
            <a:r>
              <a:rPr lang="en-US" b="1" dirty="0" err="1" smtClean="0">
                <a:solidFill>
                  <a:schemeClr val="tx1"/>
                </a:solidFill>
              </a:rPr>
              <a:t>uselang</a:t>
            </a:r>
            <a:r>
              <a:rPr lang="ru-RU" b="1" dirty="0" smtClean="0">
                <a:solidFill>
                  <a:schemeClr val="tx1"/>
                </a:solidFill>
              </a:rPr>
              <a:t>=</a:t>
            </a:r>
            <a:r>
              <a:rPr lang="en-US" b="1" dirty="0" err="1" smtClean="0">
                <a:solidFill>
                  <a:schemeClr val="tx1"/>
                </a:solidFill>
              </a:rPr>
              <a:t>ru</a:t>
            </a:r>
            <a:endParaRPr lang="ru-RU" dirty="0" smtClean="0">
              <a:solidFill>
                <a:schemeClr val="tx1"/>
              </a:solidFill>
            </a:endParaRPr>
          </a:p>
          <a:p>
            <a:pPr algn="l" fontAlgn="base"/>
            <a:r>
              <a:rPr lang="en-US" b="1" dirty="0" smtClean="0">
                <a:solidFill>
                  <a:schemeClr val="tx1"/>
                </a:solidFill>
              </a:rPr>
              <a:t>http</a:t>
            </a:r>
            <a:r>
              <a:rPr lang="ru-RU" b="1" dirty="0" smtClean="0">
                <a:solidFill>
                  <a:schemeClr val="tx1"/>
                </a:solidFill>
              </a:rPr>
              <a:t>://</a:t>
            </a:r>
            <a:r>
              <a:rPr lang="en-US" b="1" dirty="0" err="1" smtClean="0">
                <a:solidFill>
                  <a:schemeClr val="tx1"/>
                </a:solidFill>
              </a:rPr>
              <a:t>mongabay</a:t>
            </a:r>
            <a:r>
              <a:rPr lang="ru-RU" b="1" dirty="0" smtClean="0">
                <a:solidFill>
                  <a:schemeClr val="tx1"/>
                </a:solidFill>
              </a:rPr>
              <a:t>-</a:t>
            </a:r>
            <a:r>
              <a:rPr lang="en-US" b="1" dirty="0" smtClean="0">
                <a:solidFill>
                  <a:schemeClr val="tx1"/>
                </a:solidFill>
              </a:rPr>
              <a:t>images</a:t>
            </a:r>
            <a:r>
              <a:rPr lang="ru-RU" b="1" dirty="0" smtClean="0">
                <a:solidFill>
                  <a:schemeClr val="tx1"/>
                </a:solidFill>
              </a:rPr>
              <a:t>.</a:t>
            </a:r>
            <a:r>
              <a:rPr lang="en-US" b="1" dirty="0" smtClean="0">
                <a:solidFill>
                  <a:schemeClr val="tx1"/>
                </a:solidFill>
              </a:rPr>
              <a:t>s</a:t>
            </a:r>
            <a:r>
              <a:rPr lang="ru-RU" b="1" dirty="0" smtClean="0">
                <a:solidFill>
                  <a:schemeClr val="tx1"/>
                </a:solidFill>
              </a:rPr>
              <a:t>3.</a:t>
            </a:r>
            <a:r>
              <a:rPr lang="en-US" b="1" dirty="0" err="1" smtClean="0">
                <a:solidFill>
                  <a:schemeClr val="tx1"/>
                </a:solidFill>
              </a:rPr>
              <a:t>amazonaws</a:t>
            </a:r>
            <a:r>
              <a:rPr lang="ru-RU" b="1" dirty="0" smtClean="0">
                <a:solidFill>
                  <a:schemeClr val="tx1"/>
                </a:solidFill>
              </a:rPr>
              <a:t>.</a:t>
            </a:r>
            <a:r>
              <a:rPr lang="en-US" b="1" dirty="0" smtClean="0">
                <a:solidFill>
                  <a:schemeClr val="tx1"/>
                </a:solidFill>
              </a:rPr>
              <a:t>com</a:t>
            </a:r>
            <a:r>
              <a:rPr lang="ru-RU" b="1" dirty="0" smtClean="0">
                <a:solidFill>
                  <a:schemeClr val="tx1"/>
                </a:solidFill>
              </a:rPr>
              <a:t>/12/</a:t>
            </a:r>
            <a:r>
              <a:rPr lang="en-US" b="1" dirty="0" err="1" smtClean="0">
                <a:solidFill>
                  <a:schemeClr val="tx1"/>
                </a:solidFill>
              </a:rPr>
              <a:t>trumpter</a:t>
            </a:r>
            <a:r>
              <a:rPr lang="ru-RU" b="1" dirty="0" smtClean="0">
                <a:solidFill>
                  <a:schemeClr val="tx1"/>
                </a:solidFill>
              </a:rPr>
              <a:t>.</a:t>
            </a:r>
            <a:r>
              <a:rPr lang="en-US" b="1" dirty="0" smtClean="0">
                <a:solidFill>
                  <a:schemeClr val="tx1"/>
                </a:solidFill>
              </a:rPr>
              <a:t>jpg</a:t>
            </a:r>
            <a:endParaRPr lang="ru-RU" dirty="0" smtClean="0">
              <a:solidFill>
                <a:schemeClr val="tx1"/>
              </a:solidFill>
            </a:endParaRPr>
          </a:p>
          <a:p>
            <a:pPr algn="l" fontAlgn="base"/>
            <a:r>
              <a:rPr lang="ru-RU" b="1" dirty="0" smtClean="0">
                <a:solidFill>
                  <a:schemeClr val="tx1"/>
                </a:solidFill>
              </a:rPr>
              <a:t>https://commons.wikimedia.org/wiki/File:Tundra.swan.750pix.jpg?uselang=ru</a:t>
            </a:r>
            <a:endParaRPr lang="ru-RU" dirty="0" smtClean="0">
              <a:solidFill>
                <a:schemeClr val="tx1"/>
              </a:solidFill>
            </a:endParaRPr>
          </a:p>
          <a:p>
            <a:pPr algn="l" fontAlgn="base"/>
            <a:r>
              <a:rPr lang="ru-RU" b="1" dirty="0" smtClean="0">
                <a:solidFill>
                  <a:schemeClr val="tx1"/>
                </a:solidFill>
              </a:rPr>
              <a:t>https://commons.wikimedia.org/wiki/File:Cygnus_cygnus_from_zh.JPG?uselang=ru</a:t>
            </a:r>
            <a:endParaRPr lang="ru-RU" dirty="0" smtClean="0">
              <a:solidFill>
                <a:schemeClr val="tx1"/>
              </a:solidFill>
            </a:endParaRPr>
          </a:p>
          <a:p>
            <a:pPr algn="l" fontAlgn="base"/>
            <a:r>
              <a:rPr lang="ru-RU" b="1" dirty="0" smtClean="0">
                <a:solidFill>
                  <a:schemeClr val="tx1"/>
                </a:solidFill>
              </a:rPr>
              <a:t>https://commons.wikimedia.org/wiki/File:Bewicks.swan.sideon.arp.jpg?uselan</a:t>
            </a:r>
            <a:r>
              <a:rPr lang="en-US" b="1" dirty="0" smtClean="0">
                <a:solidFill>
                  <a:schemeClr val="tx1"/>
                </a:solidFill>
              </a:rPr>
              <a:t>g=</a:t>
            </a:r>
            <a:r>
              <a:rPr lang="en-US" b="1" dirty="0" err="1" smtClean="0">
                <a:solidFill>
                  <a:schemeClr val="tx1"/>
                </a:solidFill>
              </a:rPr>
              <a:t>ru</a:t>
            </a:r>
            <a:endParaRPr lang="ru-RU" dirty="0" smtClean="0">
              <a:solidFill>
                <a:schemeClr val="tx1"/>
              </a:solidFill>
            </a:endParaRPr>
          </a:p>
          <a:p>
            <a:pPr algn="l"/>
            <a:r>
              <a:rPr lang="ru-RU" b="1" u="sng" dirty="0" smtClean="0">
                <a:solidFill>
                  <a:schemeClr val="tx1"/>
                </a:solidFill>
                <a:hlinkClick r:id="rId3"/>
              </a:rPr>
              <a:t>    http://i.artfile.ru/1600x900_467301_[www.ArtFile.ru].jpg</a:t>
            </a:r>
            <a:endParaRPr lang="ru-RU" dirty="0" smtClean="0">
              <a:solidFill>
                <a:schemeClr val="tx1"/>
              </a:solidFill>
            </a:endParaRPr>
          </a:p>
          <a:p>
            <a:pPr algn="l" fontAlgn="base"/>
            <a:r>
              <a:rPr lang="ru-RU" b="1" dirty="0" smtClean="0">
                <a:solidFill>
                  <a:schemeClr val="tx1"/>
                </a:solidFill>
              </a:rPr>
              <a:t>  Шорыгина Т. А., Птицы. Какие они? Книга для воспитателей, гувернёров и родителей. – М.: «Издательство ГНОМ и Д», 2000.</a:t>
            </a:r>
            <a:endParaRPr lang="ru-RU" dirty="0" smtClean="0">
              <a:solidFill>
                <a:schemeClr val="tx1"/>
              </a:solidFill>
            </a:endParaRPr>
          </a:p>
          <a:p>
            <a:pPr algn="l" fontAlgn="base"/>
            <a:r>
              <a:rPr lang="ru-RU" b="1" dirty="0" smtClean="0">
                <a:solidFill>
                  <a:schemeClr val="tx1"/>
                </a:solidFill>
              </a:rPr>
              <a:t>В.И.Азаров, Г.К. Иванов,  Редкие животные тюменской области. Свердловск: </a:t>
            </a:r>
            <a:r>
              <a:rPr lang="ru-RU" b="1" dirty="0" err="1" smtClean="0">
                <a:solidFill>
                  <a:schemeClr val="tx1"/>
                </a:solidFill>
              </a:rPr>
              <a:t>Средне-Уральское</a:t>
            </a:r>
            <a:r>
              <a:rPr lang="ru-RU" b="1" dirty="0" smtClean="0">
                <a:solidFill>
                  <a:schemeClr val="tx1"/>
                </a:solidFill>
              </a:rPr>
              <a:t> кн.Издательство, 1981.</a:t>
            </a:r>
            <a:endParaRPr lang="ru-RU" dirty="0" smtClean="0">
              <a:solidFill>
                <a:schemeClr val="tx1"/>
              </a:solidFill>
            </a:endParaRPr>
          </a:p>
          <a:p>
            <a:pPr algn="l" fontAlgn="base"/>
            <a:r>
              <a:rPr lang="ru-RU" b="1" dirty="0" smtClean="0">
                <a:solidFill>
                  <a:schemeClr val="tx1"/>
                </a:solidFill>
              </a:rPr>
              <a:t>https://upload.wikimedia.org/wikipedia/commons/thumb/e/e4/Black_swan.jpg/265px-Black_swan.jpg</a:t>
            </a:r>
            <a:endParaRPr lang="ru-RU" dirty="0" smtClean="0">
              <a:solidFill>
                <a:schemeClr val="tx1"/>
              </a:solidFill>
            </a:endParaRPr>
          </a:p>
          <a:p>
            <a:pPr algn="l"/>
            <a:r>
              <a:rPr lang="ru-RU" b="1" dirty="0" smtClean="0">
                <a:solidFill>
                  <a:schemeClr val="tx1"/>
                </a:solidFill>
              </a:rPr>
              <a:t>Т. Романова, В. Свечников, В. </a:t>
            </a:r>
            <a:r>
              <a:rPr lang="ru-RU" b="1" dirty="0" err="1" smtClean="0">
                <a:solidFill>
                  <a:schemeClr val="tx1"/>
                </a:solidFill>
              </a:rPr>
              <a:t>Блогова</a:t>
            </a:r>
            <a:r>
              <a:rPr lang="ru-RU" b="1" dirty="0" smtClean="0">
                <a:solidFill>
                  <a:schemeClr val="tx1"/>
                </a:solidFill>
              </a:rPr>
              <a:t>, В.Новый атлас  «Природа России», Издательство « Махаон», 2007.</a:t>
            </a:r>
            <a:endParaRPr lang="ru-RU" dirty="0" smtClean="0">
              <a:solidFill>
                <a:schemeClr val="tx1"/>
              </a:solidFill>
            </a:endParaRPr>
          </a:p>
          <a:p>
            <a:pPr algn="l"/>
            <a:r>
              <a:rPr lang="ru-RU" dirty="0" smtClean="0">
                <a:solidFill>
                  <a:schemeClr val="tx1"/>
                </a:solidFill>
              </a:rPr>
              <a:t> </a:t>
            </a:r>
          </a:p>
          <a:p>
            <a:pPr algn="l"/>
            <a:r>
              <a:rPr lang="ru-RU" dirty="0" smtClean="0">
                <a:solidFill>
                  <a:schemeClr val="tx1"/>
                </a:solidFill>
              </a:rPr>
              <a:t> </a:t>
            </a:r>
          </a:p>
          <a:p>
            <a:pPr algn="l"/>
            <a:endParaRPr lang="ru-RU" sz="2400" b="1" i="1" dirty="0">
              <a:solidFill>
                <a:srgbClr val="FFFF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851</TotalTime>
  <Words>262</Words>
  <Application>Microsoft Office PowerPoint</Application>
  <PresentationFormat>Экран (4:3)</PresentationFormat>
  <Paragraphs>42</Paragraphs>
  <Slides>17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17</vt:i4>
      </vt:variant>
    </vt:vector>
  </HeadingPairs>
  <TitlesOfParts>
    <vt:vector size="18" baseType="lpstr">
      <vt:lpstr>Тема Office</vt:lpstr>
      <vt:lpstr>ГБОУ школа №2098 имени Героя Советского союза Л.М. Доватора  Структурное подразделение детский сад «Дубравушка»   </vt:lpstr>
      <vt:lpstr>Лебедь перелётная птица. Виды лебедей.</vt:lpstr>
      <vt:lpstr>Питание птиц</vt:lpstr>
      <vt:lpstr>Чёрные лебеди</vt:lpstr>
      <vt:lpstr>Лебедь – символ любви и верности </vt:lpstr>
      <vt:lpstr>Лебединая семья</vt:lpstr>
      <vt:lpstr>Защитим птиц!</vt:lpstr>
      <vt:lpstr>Королевские птицы в Англии</vt:lpstr>
      <vt:lpstr>Устный народный фольклор</vt:lpstr>
      <vt:lpstr>Мы прочитали</vt:lpstr>
      <vt:lpstr>Балет «Лебединое озеро»</vt:lpstr>
      <vt:lpstr> </vt:lpstr>
      <vt:lpstr>Презентация PowerPoint</vt:lpstr>
      <vt:lpstr>Музей и зоопарк</vt:lpstr>
      <vt:lpstr>Мини – музей, продуктивная деятельность</vt:lpstr>
      <vt:lpstr>Берегите,  красоту родного края!</vt:lpstr>
      <vt:lpstr>Список  литературы: 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cp:lastModifiedBy>user</cp:lastModifiedBy>
  <cp:revision>100</cp:revision>
  <dcterms:modified xsi:type="dcterms:W3CDTF">2018-04-21T18:52:05Z</dcterms:modified>
</cp:coreProperties>
</file>