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5" r:id="rId10"/>
    <p:sldId id="266" r:id="rId11"/>
    <p:sldId id="264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3/22/2016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3/22/2016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3/22/2016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3/22/2016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3/22/2016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3/22/2016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361385" y="502281"/>
            <a:ext cx="6967471" cy="4185761"/>
          </a:xfrm>
          <a:prstGeom prst="rect">
            <a:avLst/>
          </a:prstGeom>
          <a:solidFill>
            <a:schemeClr val="accent5">
              <a:lumMod val="20000"/>
              <a:lumOff val="80000"/>
              <a:alpha val="97000"/>
            </a:scheme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  <a:reflection blurRad="50800" stA="50000" endA="300" endPos="29000" dist="12700" dir="5400000" sy="-100000" algn="bl" rotWithShape="0"/>
          </a:effectLst>
          <a:scene3d>
            <a:camera prst="obliqueBottomRight"/>
            <a:lightRig rig="soft" dir="t">
              <a:rot lat="0" lon="0" rev="0"/>
            </a:lightRig>
          </a:scene3d>
          <a:sp3d contourW="44450" prstMaterial="matte">
            <a:bevelT w="63500" h="63500" prst="angle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endParaRPr lang="ru-RU" sz="3200" b="1" dirty="0" smtClean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chemeClr val="bg1"/>
                </a:solidFill>
              </a:rPr>
              <a:t>Создание  </a:t>
            </a:r>
            <a:r>
              <a:rPr lang="ru-RU" sz="2800" b="1" dirty="0">
                <a:solidFill>
                  <a:schemeClr val="bg1"/>
                </a:solidFill>
              </a:rPr>
              <a:t>сервера  сетевой установки </a:t>
            </a:r>
            <a:r>
              <a:rPr lang="ru-RU" sz="2800" b="1" dirty="0" smtClean="0">
                <a:solidFill>
                  <a:schemeClr val="bg1"/>
                </a:solidFill>
              </a:rPr>
              <a:t>и </a:t>
            </a:r>
            <a:r>
              <a:rPr lang="ru-RU" sz="2800" b="1" dirty="0">
                <a:solidFill>
                  <a:schemeClr val="bg1"/>
                </a:solidFill>
              </a:rPr>
              <a:t>загрузки с применением</a:t>
            </a:r>
          </a:p>
          <a:p>
            <a:pPr algn="ctr">
              <a:lnSpc>
                <a:spcPct val="150000"/>
              </a:lnSpc>
            </a:pPr>
            <a:r>
              <a:rPr lang="ru-RU" sz="2800" b="1" dirty="0">
                <a:solidFill>
                  <a:schemeClr val="bg1"/>
                </a:solidFill>
              </a:rPr>
              <a:t> технологии </a:t>
            </a:r>
            <a:r>
              <a:rPr lang="en-US" sz="2800" b="1" dirty="0">
                <a:solidFill>
                  <a:schemeClr val="bg1"/>
                </a:solidFill>
              </a:rPr>
              <a:t>PXE</a:t>
            </a:r>
            <a:r>
              <a:rPr lang="ru-RU" sz="3200" b="1" dirty="0">
                <a:solidFill>
                  <a:schemeClr val="bg1"/>
                </a:solidFill>
              </a:rPr>
              <a:t/>
            </a:r>
            <a:br>
              <a:rPr lang="ru-RU" sz="3200" b="1" dirty="0">
                <a:solidFill>
                  <a:schemeClr val="bg1"/>
                </a:solidFill>
              </a:rPr>
            </a:br>
            <a:r>
              <a:rPr lang="ru-RU" sz="3200" b="1" dirty="0">
                <a:solidFill>
                  <a:schemeClr val="bg1"/>
                </a:solidFill>
              </a:rPr>
              <a:t/>
            </a:r>
            <a:br>
              <a:rPr lang="ru-RU" sz="3200" b="1" dirty="0">
                <a:solidFill>
                  <a:schemeClr val="bg1"/>
                </a:solidFill>
              </a:rPr>
            </a:br>
            <a:endParaRPr lang="ru-RU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1673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05806" y="2481307"/>
            <a:ext cx="9905999" cy="354171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smtClean="0">
                <a:solidFill>
                  <a:schemeClr val="bg1"/>
                </a:solidFill>
              </a:rPr>
              <a:t>Порядок загрузки работающего сервера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2176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57589" y="2047741"/>
            <a:ext cx="90796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b="1" dirty="0"/>
          </a:p>
        </p:txBody>
      </p:sp>
      <p:pic>
        <p:nvPicPr>
          <p:cNvPr id="7" name="Рисунок 6" descr="http://xgu.ru/w/images/graphviz/b35108c300f45ee982718632cb422805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6362" y="189721"/>
            <a:ext cx="1066534" cy="640426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2713148" y="511693"/>
            <a:ext cx="8450421" cy="5977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pxe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Загрузка PXE-загрузчика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Прошивкой PXE, встроенной в сетевую карту, выполняется </a:t>
            </a:r>
            <a:r>
              <a:rPr lang="ru-RU" sz="2000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загруз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загрузчика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pxelinux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dhcp1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Получение IP-адреса и адреса TFTP-сервера.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Загрузчик </a:t>
            </a:r>
            <a:r>
              <a:rPr lang="ru-RU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pxelinux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делает DHCP-запрос и с его помощью получает IP-адрес и адрес TFTP-сервера. </a:t>
            </a:r>
            <a:endParaRPr lang="en-US" sz="2000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b="1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tftp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Обращение к TFTP-серверу для получения ядра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Linux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b="1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kernel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Запуск ядра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Linux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После того как ядро </a:t>
            </a:r>
            <a:r>
              <a:rPr lang="ru-RU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Linux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загружено, управление передаётся ему. </a:t>
            </a:r>
            <a:endParaRPr lang="ru-RU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dhcp2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Получение IP-адреса DHCP.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Ядро </a:t>
            </a:r>
            <a:r>
              <a:rPr lang="ru-RU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Linux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делает запрос DHCP, с помощью которого получает свой IP-адрес, адрес NFS-сервера, на котором находится корневая файловая система, а также путь к местоположению этой файловой системы на диске. </a:t>
            </a:r>
            <a:endParaRPr lang="ru-RU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nfs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Монтирование корневой файловой системы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Корневая файловая система монтируется. </a:t>
            </a:r>
            <a:endParaRPr lang="ru-RU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init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Вызов процесса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init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корневой файловой системе находится файл </a:t>
            </a:r>
            <a:r>
              <a:rPr lang="ru-RU" sz="2000" dirty="0">
                <a:solidFill>
                  <a:schemeClr val="bg1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2000" dirty="0" err="1">
                <a:solidFill>
                  <a:schemeClr val="bg1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sbin</a:t>
            </a:r>
            <a:r>
              <a:rPr lang="ru-RU" sz="2000" dirty="0">
                <a:solidFill>
                  <a:schemeClr val="bg1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2000" dirty="0" err="1">
                <a:solidFill>
                  <a:schemeClr val="bg1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init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которому передаётся управление. </a:t>
            </a:r>
            <a:endParaRPr lang="ru-RU" sz="20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02187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wm-menu.pn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57" b="43035"/>
          <a:stretch/>
        </p:blipFill>
        <p:spPr bwMode="auto">
          <a:xfrm>
            <a:off x="888642" y="360607"/>
            <a:ext cx="10200068" cy="52932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75143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08349" y="502276"/>
            <a:ext cx="8860665" cy="612475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sz="2800" b="1" u="sng" dirty="0" err="1" smtClean="0">
                <a:solidFill>
                  <a:schemeClr val="bg1"/>
                </a:solidFill>
              </a:rPr>
              <a:t>Wired</a:t>
            </a:r>
            <a:r>
              <a:rPr lang="ru-RU" sz="2800" b="1" u="sng" dirty="0" smtClean="0">
                <a:solidFill>
                  <a:schemeClr val="bg1"/>
                </a:solidFill>
              </a:rPr>
              <a:t> </a:t>
            </a:r>
            <a:r>
              <a:rPr lang="ru-RU" sz="2800" b="1" u="sng" dirty="0" err="1">
                <a:solidFill>
                  <a:schemeClr val="bg1"/>
                </a:solidFill>
              </a:rPr>
              <a:t>for</a:t>
            </a:r>
            <a:r>
              <a:rPr lang="ru-RU" sz="2800" b="1" u="sng" dirty="0">
                <a:solidFill>
                  <a:schemeClr val="bg1"/>
                </a:solidFill>
              </a:rPr>
              <a:t> </a:t>
            </a:r>
            <a:r>
              <a:rPr lang="ru-RU" sz="2800" b="1" u="sng" dirty="0" err="1">
                <a:solidFill>
                  <a:schemeClr val="bg1"/>
                </a:solidFill>
              </a:rPr>
              <a:t>Management</a:t>
            </a:r>
            <a:r>
              <a:rPr lang="ru-RU" sz="2800" b="1" u="sng" dirty="0">
                <a:solidFill>
                  <a:schemeClr val="bg1"/>
                </a:solidFill>
              </a:rPr>
              <a:t> (WFM) </a:t>
            </a:r>
            <a:r>
              <a:rPr lang="ru-RU" sz="2800" dirty="0">
                <a:solidFill>
                  <a:schemeClr val="bg1"/>
                </a:solidFill>
              </a:rPr>
              <a:t>- термин, введенный корпорацией </a:t>
            </a:r>
            <a:r>
              <a:rPr lang="ru-RU" sz="2800" dirty="0" err="1">
                <a:solidFill>
                  <a:schemeClr val="bg1"/>
                </a:solidFill>
              </a:rPr>
              <a:t>Intel</a:t>
            </a:r>
            <a:r>
              <a:rPr lang="ru-RU" sz="2800" dirty="0">
                <a:solidFill>
                  <a:schemeClr val="bg1"/>
                </a:solidFill>
              </a:rPr>
              <a:t> для обозначения набора стандартов управления аппаратным обеспечением. </a:t>
            </a:r>
            <a:endParaRPr lang="ru-RU" sz="2800" dirty="0" smtClean="0">
              <a:solidFill>
                <a:schemeClr val="bg1"/>
              </a:solidFill>
            </a:endParaRPr>
          </a:p>
          <a:p>
            <a:endParaRPr lang="ru-RU" sz="2800" dirty="0">
              <a:solidFill>
                <a:schemeClr val="bg1"/>
              </a:solidFill>
            </a:endParaRPr>
          </a:p>
          <a:p>
            <a:r>
              <a:rPr lang="ru-RU" sz="2800" dirty="0">
                <a:solidFill>
                  <a:schemeClr val="bg1"/>
                </a:solidFill>
              </a:rPr>
              <a:t>Протоколы WFM служат </a:t>
            </a:r>
            <a:r>
              <a:rPr lang="ru-RU" sz="2800" dirty="0" smtClean="0">
                <a:solidFill>
                  <a:schemeClr val="bg1"/>
                </a:solidFill>
              </a:rPr>
              <a:t>для:</a:t>
            </a:r>
          </a:p>
          <a:p>
            <a:endParaRPr lang="ru-RU" sz="2800" dirty="0" smtClean="0">
              <a:solidFill>
                <a:schemeClr val="bg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bg1"/>
                </a:solidFill>
              </a:rPr>
              <a:t>обмена </a:t>
            </a:r>
            <a:r>
              <a:rPr lang="ru-RU" sz="2800" dirty="0">
                <a:solidFill>
                  <a:schemeClr val="bg1"/>
                </a:solidFill>
              </a:rPr>
              <a:t>информацией</a:t>
            </a:r>
            <a:r>
              <a:rPr lang="ru-RU" sz="2800" dirty="0" smtClean="0">
                <a:solidFill>
                  <a:schemeClr val="bg1"/>
                </a:solidFill>
              </a:rPr>
              <a:t>, содержащей </a:t>
            </a:r>
            <a:r>
              <a:rPr lang="ru-RU" sz="2800" dirty="0">
                <a:solidFill>
                  <a:schemeClr val="bg1"/>
                </a:solidFill>
              </a:rPr>
              <a:t>данные о конфигурации компьютера,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bg1"/>
                </a:solidFill>
              </a:rPr>
              <a:t>управления </a:t>
            </a:r>
            <a:r>
              <a:rPr lang="ru-RU" sz="2800" dirty="0">
                <a:solidFill>
                  <a:schemeClr val="bg1"/>
                </a:solidFill>
              </a:rPr>
              <a:t>питанием и удаленной </a:t>
            </a:r>
            <a:r>
              <a:rPr lang="ru-RU" sz="2800" dirty="0" smtClean="0">
                <a:solidFill>
                  <a:schemeClr val="bg1"/>
                </a:solidFill>
              </a:rPr>
              <a:t>загрузкой, </a:t>
            </a:r>
            <a:endParaRPr lang="ru-RU" sz="2800" dirty="0">
              <a:solidFill>
                <a:schemeClr val="bg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bg1"/>
                </a:solidFill>
              </a:rPr>
              <a:t>о</a:t>
            </a:r>
            <a:r>
              <a:rPr lang="ru-RU" sz="2800" dirty="0" smtClean="0">
                <a:solidFill>
                  <a:schemeClr val="bg1"/>
                </a:solidFill>
              </a:rPr>
              <a:t>бмена информацией между ПО управления </a:t>
            </a:r>
            <a:r>
              <a:rPr lang="ru-RU" sz="2800" dirty="0">
                <a:solidFill>
                  <a:schemeClr val="bg1"/>
                </a:solidFill>
              </a:rPr>
              <a:t>сетями и </a:t>
            </a:r>
            <a:r>
              <a:rPr lang="ru-RU" sz="2800" dirty="0" smtClean="0">
                <a:solidFill>
                  <a:schemeClr val="bg1"/>
                </a:solidFill>
              </a:rPr>
              <a:t>ПК.</a:t>
            </a:r>
            <a:endParaRPr lang="ru-RU" sz="2800" dirty="0">
              <a:solidFill>
                <a:schemeClr val="bg1"/>
              </a:solidFill>
            </a:endParaRPr>
          </a:p>
          <a:p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400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14899" y="1335087"/>
            <a:ext cx="9905999" cy="3541714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Desktop </a:t>
            </a:r>
            <a:r>
              <a:rPr lang="en-US" sz="2800" dirty="0">
                <a:solidFill>
                  <a:schemeClr val="bg1"/>
                </a:solidFill>
              </a:rPr>
              <a:t>Management Interface (DMI) 2.0, </a:t>
            </a:r>
            <a:r>
              <a:rPr lang="ru-RU" sz="2800" dirty="0">
                <a:solidFill>
                  <a:schemeClr val="bg1"/>
                </a:solidFill>
              </a:rPr>
              <a:t>служащий для "инвентаризации" оборудования; </a:t>
            </a:r>
            <a:endParaRPr lang="ru-RU" sz="2800" dirty="0" smtClean="0">
              <a:solidFill>
                <a:schemeClr val="bg1"/>
              </a:solidFill>
            </a:endParaRPr>
          </a:p>
          <a:p>
            <a:r>
              <a:rPr lang="en-US" sz="2800" dirty="0" smtClean="0">
                <a:solidFill>
                  <a:schemeClr val="bg1"/>
                </a:solidFill>
              </a:rPr>
              <a:t>Wake </a:t>
            </a:r>
            <a:r>
              <a:rPr lang="en-US" sz="2800" dirty="0">
                <a:solidFill>
                  <a:schemeClr val="bg1"/>
                </a:solidFill>
              </a:rPr>
              <a:t>on LAN 2.0, </a:t>
            </a:r>
            <a:r>
              <a:rPr lang="ru-RU" sz="2800" dirty="0">
                <a:solidFill>
                  <a:schemeClr val="bg1"/>
                </a:solidFill>
              </a:rPr>
              <a:t>предназначенный для удаленного включения систем</a:t>
            </a:r>
            <a:r>
              <a:rPr lang="ru-RU" sz="2800" dirty="0" smtClean="0">
                <a:solidFill>
                  <a:schemeClr val="bg1"/>
                </a:solidFill>
              </a:rPr>
              <a:t>;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>
                <a:solidFill>
                  <a:schemeClr val="bg1"/>
                </a:solidFill>
              </a:rPr>
              <a:t>Advanced Configuration and Power Interface (ACPI), </a:t>
            </a:r>
            <a:r>
              <a:rPr lang="ru-RU" sz="2800" dirty="0">
                <a:solidFill>
                  <a:schemeClr val="bg1"/>
                </a:solidFill>
              </a:rPr>
              <a:t>помогающий снизить </a:t>
            </a:r>
            <a:r>
              <a:rPr lang="ru-RU" sz="2800" dirty="0" smtClean="0">
                <a:solidFill>
                  <a:schemeClr val="bg1"/>
                </a:solidFill>
              </a:rPr>
              <a:t>энергопотребление;</a:t>
            </a:r>
            <a:endParaRPr lang="ru-RU" sz="2800" dirty="0">
              <a:solidFill>
                <a:schemeClr val="bg1"/>
              </a:solidFill>
            </a:endParaRPr>
          </a:p>
          <a:p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Preboot</a:t>
            </a:r>
            <a:r>
              <a:rPr lang="en-US" sz="2800" dirty="0">
                <a:solidFill>
                  <a:schemeClr val="bg1"/>
                </a:solidFill>
              </a:rPr>
              <a:t> Execution Environment (PXE), </a:t>
            </a:r>
            <a:r>
              <a:rPr lang="ru-RU" sz="2800" dirty="0">
                <a:solidFill>
                  <a:schemeClr val="bg1"/>
                </a:solidFill>
              </a:rPr>
              <a:t>служащий для загрузки операционной системы с удаленного сервера.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65312" y="514014"/>
            <a:ext cx="9111790" cy="52322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sz="2800" b="1" u="sng" dirty="0">
                <a:solidFill>
                  <a:schemeClr val="bg1"/>
                </a:solidFill>
              </a:rPr>
              <a:t>WFM 2.0 </a:t>
            </a:r>
            <a:r>
              <a:rPr lang="ru-RU" sz="2800" b="1" u="sng" dirty="0">
                <a:solidFill>
                  <a:schemeClr val="bg1"/>
                </a:solidFill>
              </a:rPr>
              <a:t>включает в себя следующие протоколы: </a:t>
            </a:r>
          </a:p>
        </p:txBody>
      </p:sp>
    </p:spTree>
    <p:extLst>
      <p:ext uri="{BB962C8B-B14F-4D97-AF65-F5344CB8AC3E}">
        <p14:creationId xmlns:p14="http://schemas.microsoft.com/office/powerpoint/2010/main" val="28842187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22739" y="1635616"/>
            <a:ext cx="9131119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DMI позволяет ПО управления определять конфигурацию клиентских станций и получать от них инвентарные данные (серийные номера, список установленных компонентов и программ, записанных изготовителем в постоянную память). Получив нужные сведения, ПО управления может сохранить их в базе данных.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87155" y="399244"/>
            <a:ext cx="1499128" cy="92333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5400" dirty="0" smtClean="0">
                <a:solidFill>
                  <a:schemeClr val="bg1"/>
                </a:solidFill>
              </a:rPr>
              <a:t>DMI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965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22739" y="1635616"/>
            <a:ext cx="91311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35628" y="540911"/>
            <a:ext cx="4602542" cy="92333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</a:rPr>
              <a:t>Wake on LAN</a:t>
            </a:r>
            <a:endParaRPr lang="ru-RU" sz="5400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57589" y="2047741"/>
            <a:ext cx="907960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ехнология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позволяющая удалённо включить компьютер посредством отправки через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локальную сеть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специальной последовательности байтов —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пакета 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данных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001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22739" y="1635616"/>
            <a:ext cx="91311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71245" y="712286"/>
            <a:ext cx="1943161" cy="92333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chemeClr val="bg1"/>
                </a:solidFill>
              </a:rPr>
              <a:t>ACPI </a:t>
            </a:r>
            <a:endParaRPr lang="ru-RU" sz="5400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57589" y="2047741"/>
            <a:ext cx="9079605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>
                <a:solidFill>
                  <a:schemeClr val="bg1"/>
                </a:solidFill>
              </a:rPr>
              <a:t>Wake</a:t>
            </a:r>
            <a:r>
              <a:rPr lang="ru-RU" sz="3200" dirty="0">
                <a:solidFill>
                  <a:schemeClr val="bg1"/>
                </a:solidFill>
              </a:rPr>
              <a:t> </a:t>
            </a:r>
            <a:r>
              <a:rPr lang="ru-RU" sz="3200" dirty="0" err="1">
                <a:solidFill>
                  <a:schemeClr val="bg1"/>
                </a:solidFill>
              </a:rPr>
              <a:t>on</a:t>
            </a:r>
            <a:r>
              <a:rPr lang="ru-RU" sz="3200" dirty="0">
                <a:solidFill>
                  <a:schemeClr val="bg1"/>
                </a:solidFill>
              </a:rPr>
              <a:t> LAN удаленно включает машины, а ACPI ускоряет процесс их загрузки - вместе эти протоколы помогают администраторам выполнять установку программ на клиентские машины и удаленно запускать процедуры обслуживания. ACPI управляет питанием системы и вводит ее в режим "</a:t>
            </a:r>
            <a:r>
              <a:rPr lang="ru-RU" sz="3200" dirty="0" smtClean="0">
                <a:solidFill>
                  <a:schemeClr val="bg1"/>
                </a:solidFill>
              </a:rPr>
              <a:t>сна“</a:t>
            </a:r>
            <a:r>
              <a:rPr lang="en-US" sz="3200" dirty="0">
                <a:solidFill>
                  <a:schemeClr val="bg1"/>
                </a:solidFill>
              </a:rPr>
              <a:t>.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5143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22739" y="1635616"/>
            <a:ext cx="91311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22760" y="605305"/>
            <a:ext cx="1375698" cy="92333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5400" dirty="0" smtClean="0">
                <a:solidFill>
                  <a:schemeClr val="bg1"/>
                </a:solidFill>
              </a:rPr>
              <a:t>PXE</a:t>
            </a:r>
            <a:endParaRPr lang="ru-RU" sz="5400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57589" y="2047741"/>
            <a:ext cx="907960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PXE</a:t>
            </a:r>
            <a:r>
              <a:rPr lang="ru-RU" sz="3200" dirty="0">
                <a:solidFill>
                  <a:schemeClr val="bg1"/>
                </a:solidFill>
              </a:rPr>
              <a:t> (англ. </a:t>
            </a:r>
            <a:r>
              <a:rPr lang="ru-RU" sz="3200" b="1" i="1" dirty="0" err="1">
                <a:solidFill>
                  <a:schemeClr val="bg1"/>
                </a:solidFill>
              </a:rPr>
              <a:t>P</a:t>
            </a:r>
            <a:r>
              <a:rPr lang="ru-RU" sz="3200" i="1" dirty="0" err="1">
                <a:solidFill>
                  <a:schemeClr val="bg1"/>
                </a:solidFill>
              </a:rPr>
              <a:t>reboot</a:t>
            </a:r>
            <a:r>
              <a:rPr lang="ru-RU" sz="3200" i="1" dirty="0">
                <a:solidFill>
                  <a:schemeClr val="bg1"/>
                </a:solidFill>
              </a:rPr>
              <a:t> </a:t>
            </a:r>
            <a:r>
              <a:rPr lang="ru-RU" sz="3200" i="1" dirty="0" err="1">
                <a:solidFill>
                  <a:schemeClr val="bg1"/>
                </a:solidFill>
              </a:rPr>
              <a:t>e</a:t>
            </a:r>
            <a:r>
              <a:rPr lang="ru-RU" sz="3200" b="1" i="1" dirty="0" err="1">
                <a:solidFill>
                  <a:schemeClr val="bg1"/>
                </a:solidFill>
              </a:rPr>
              <a:t>X</a:t>
            </a:r>
            <a:r>
              <a:rPr lang="ru-RU" sz="3200" i="1" dirty="0" err="1">
                <a:solidFill>
                  <a:schemeClr val="bg1"/>
                </a:solidFill>
              </a:rPr>
              <a:t>ecution</a:t>
            </a:r>
            <a:r>
              <a:rPr lang="ru-RU" sz="3200" i="1" dirty="0">
                <a:solidFill>
                  <a:schemeClr val="bg1"/>
                </a:solidFill>
              </a:rPr>
              <a:t> </a:t>
            </a:r>
            <a:r>
              <a:rPr lang="ru-RU" sz="3200" b="1" i="1" dirty="0" err="1">
                <a:solidFill>
                  <a:schemeClr val="bg1"/>
                </a:solidFill>
              </a:rPr>
              <a:t>E</a:t>
            </a:r>
            <a:r>
              <a:rPr lang="ru-RU" sz="3200" i="1" dirty="0" err="1">
                <a:solidFill>
                  <a:schemeClr val="bg1"/>
                </a:solidFill>
              </a:rPr>
              <a:t>nvironment</a:t>
            </a:r>
            <a:r>
              <a:rPr lang="ru-RU" sz="3200" dirty="0">
                <a:solidFill>
                  <a:schemeClr val="bg1"/>
                </a:solidFill>
              </a:rPr>
              <a:t>, произносится </a:t>
            </a:r>
            <a:r>
              <a:rPr lang="ru-RU" sz="3200" i="1" dirty="0" err="1">
                <a:solidFill>
                  <a:schemeClr val="bg1"/>
                </a:solidFill>
              </a:rPr>
              <a:t>пикси</a:t>
            </a:r>
            <a:r>
              <a:rPr lang="ru-RU" sz="3200" dirty="0">
                <a:solidFill>
                  <a:schemeClr val="bg1"/>
                </a:solidFill>
              </a:rPr>
              <a:t>) — среда для загрузки компьютера с помощью сетевой карты без использования локальных носителей данных (жёсткого диска, USB-накопителя и т.п.). 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2278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22739" y="1635616"/>
            <a:ext cx="91311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22739" y="585802"/>
            <a:ext cx="9382697" cy="1754326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</a:rPr>
              <a:t>Роль </a:t>
            </a:r>
            <a:r>
              <a:rPr lang="en-US" sz="5400" b="1" dirty="0">
                <a:solidFill>
                  <a:schemeClr val="bg1"/>
                </a:solidFill>
              </a:rPr>
              <a:t>WFM </a:t>
            </a:r>
            <a:r>
              <a:rPr lang="ru-RU" sz="5400" b="1" dirty="0">
                <a:solidFill>
                  <a:schemeClr val="bg1"/>
                </a:solidFill>
              </a:rPr>
              <a:t>на предприятии</a:t>
            </a:r>
          </a:p>
          <a:p>
            <a:endParaRPr lang="ru-RU" sz="5400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57589" y="2047741"/>
            <a:ext cx="90796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19428" y="2167478"/>
            <a:ext cx="81377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Поддержка </a:t>
            </a:r>
            <a:endParaRPr lang="en-US" sz="2800" dirty="0" smtClean="0">
              <a:solidFill>
                <a:schemeClr val="bg1"/>
              </a:solidFill>
            </a:endParaRPr>
          </a:p>
          <a:p>
            <a:r>
              <a:rPr lang="ru-RU" sz="2800" dirty="0" smtClean="0">
                <a:solidFill>
                  <a:schemeClr val="bg1"/>
                </a:solidFill>
              </a:rPr>
              <a:t>работы </a:t>
            </a:r>
            <a:r>
              <a:rPr lang="ru-RU" sz="2800" dirty="0">
                <a:solidFill>
                  <a:schemeClr val="bg1"/>
                </a:solidFill>
              </a:rPr>
              <a:t>с инвентарными данными и удаленного запуска </a:t>
            </a:r>
            <a:r>
              <a:rPr lang="ru-RU" sz="2800" dirty="0" smtClean="0">
                <a:solidFill>
                  <a:schemeClr val="bg1"/>
                </a:solidFill>
              </a:rPr>
              <a:t>процедур</a:t>
            </a:r>
            <a:r>
              <a:rPr lang="en-US" sz="2800" dirty="0">
                <a:solidFill>
                  <a:schemeClr val="bg1"/>
                </a:solidFill>
              </a:rPr>
              <a:t>.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32099" y="4094455"/>
            <a:ext cx="836397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WFM определяет стандартный способ взаимодействия средств управления с системами, выпускаемыми различными </a:t>
            </a:r>
            <a:r>
              <a:rPr lang="ru-RU" sz="2800" dirty="0" smtClean="0">
                <a:solidFill>
                  <a:schemeClr val="bg1"/>
                </a:solidFill>
              </a:rPr>
              <a:t>производителями</a:t>
            </a:r>
            <a:r>
              <a:rPr lang="en-US" sz="2800" dirty="0" smtClean="0">
                <a:solidFill>
                  <a:schemeClr val="bg1"/>
                </a:solidFill>
              </a:rPr>
              <a:t>.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2544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05806" y="600991"/>
            <a:ext cx="9905999" cy="3541714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Для </a:t>
            </a:r>
            <a:r>
              <a:rPr lang="ru-RU" dirty="0">
                <a:solidFill>
                  <a:schemeClr val="bg1"/>
                </a:solidFill>
              </a:rPr>
              <a:t>организации полноценного </a:t>
            </a:r>
            <a:r>
              <a:rPr lang="ru-RU" b="1" dirty="0">
                <a:solidFill>
                  <a:schemeClr val="bg1"/>
                </a:solidFill>
              </a:rPr>
              <a:t>сервера PXE-</a:t>
            </a:r>
            <a:r>
              <a:rPr lang="ru-RU" b="1" dirty="0" err="1">
                <a:solidFill>
                  <a:schemeClr val="bg1"/>
                </a:solidFill>
              </a:rPr>
              <a:t>boot</a:t>
            </a:r>
            <a:r>
              <a:rPr lang="ru-RU" b="1" dirty="0">
                <a:solidFill>
                  <a:schemeClr val="bg1"/>
                </a:solidFill>
              </a:rPr>
              <a:t> на </a:t>
            </a:r>
            <a:r>
              <a:rPr lang="ru-RU" b="1" dirty="0" err="1">
                <a:solidFill>
                  <a:schemeClr val="bg1"/>
                </a:solidFill>
              </a:rPr>
              <a:t>Debian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нам нужно установить несколько </a:t>
            </a:r>
            <a:r>
              <a:rPr lang="ru-RU" dirty="0" smtClean="0">
                <a:solidFill>
                  <a:schemeClr val="bg1"/>
                </a:solidFill>
              </a:rPr>
              <a:t>служб: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94506" y="2006318"/>
            <a:ext cx="9328597" cy="4272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Служба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DHCP - раздаёт настройки сети и информацию о том, где искать загрузочные файлы и какой из них запускать первым (</a:t>
            </a:r>
            <a:r>
              <a:rPr lang="ru-RU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dhcp-server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Служба TFTP - раздаёт загрузочные файлы на начальном этапе (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tftpd-hpa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Служба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Syslinux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предоставит нам меню для выбора ОС и опций её загрузки.</a:t>
            </a:r>
            <a:endParaRPr lang="ru-RU" sz="2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Служба доступа к файлам - будет раздавать файлы на поздних этапах по протоколам SMB, NBD, HTTP, NFS и т.д.</a:t>
            </a:r>
            <a:endParaRPr lang="ru-RU" sz="2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633122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124</TotalTime>
  <Words>489</Words>
  <Application>Microsoft Office PowerPoint</Application>
  <PresentationFormat>Широкоэкранный</PresentationFormat>
  <Paragraphs>40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Arial</vt:lpstr>
      <vt:lpstr>Calibri</vt:lpstr>
      <vt:lpstr>Courier New</vt:lpstr>
      <vt:lpstr>Symbol</vt:lpstr>
      <vt:lpstr>Times New Roman</vt:lpstr>
      <vt:lpstr>Trebuchet MS</vt:lpstr>
      <vt:lpstr>Tw Cen MT</vt:lpstr>
      <vt:lpstr>Контур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Kate</dc:creator>
  <cp:lastModifiedBy>Kate</cp:lastModifiedBy>
  <cp:revision>16</cp:revision>
  <dcterms:created xsi:type="dcterms:W3CDTF">2016-03-22T18:36:17Z</dcterms:created>
  <dcterms:modified xsi:type="dcterms:W3CDTF">2016-03-22T20:40:53Z</dcterms:modified>
</cp:coreProperties>
</file>