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6" r:id="rId3"/>
    <p:sldId id="278" r:id="rId4"/>
    <p:sldId id="262" r:id="rId5"/>
    <p:sldId id="280" r:id="rId6"/>
    <p:sldId id="281" r:id="rId7"/>
    <p:sldId id="265" r:id="rId8"/>
    <p:sldId id="264" r:id="rId9"/>
    <p:sldId id="275" r:id="rId10"/>
    <p:sldId id="27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DB713-D921-4A7D-9847-9ED93BF12553}" type="datetimeFigureOut">
              <a:rPr lang="ru-RU" smtClean="0"/>
              <a:t>20.04.2016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E3557-AC55-4783-AB9B-306364C228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97EB-BA75-4312-8AC1-343396AE758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982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20.04.2016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 rot="21079967">
            <a:off x="732859" y="1953160"/>
            <a:ext cx="3454036" cy="13837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j-ea"/>
                <a:cs typeface="+mj-cs"/>
              </a:rPr>
              <a:t>Проект – это </a:t>
            </a:r>
            <a:r>
              <a:rPr lang="ru-RU" sz="4400" b="1" dirty="0" smtClean="0">
                <a:solidFill>
                  <a:srgbClr val="C00000"/>
                </a:solidFill>
                <a:ea typeface="+mj-ea"/>
                <a:cs typeface="+mj-cs"/>
              </a:rPr>
              <a:t>…...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89637">
            <a:off x="5084886" y="1697453"/>
            <a:ext cx="2970992" cy="2287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Проект – это просто, легко </a:t>
            </a:r>
            <a:br>
              <a:rPr lang="ru-RU" b="1" dirty="0" smtClean="0">
                <a:solidFill>
                  <a:srgbClr val="C00000"/>
                </a:solidFill>
                <a:latin typeface="+mn-lt"/>
              </a:rPr>
            </a:br>
            <a:r>
              <a:rPr lang="ru-RU" b="1" dirty="0" smtClean="0">
                <a:solidFill>
                  <a:srgbClr val="C00000"/>
                </a:solidFill>
                <a:latin typeface="+mn-lt"/>
              </a:rPr>
              <a:t>и весело!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Picture 4" descr="0_3a856_7b07bf20_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04864"/>
            <a:ext cx="2575317" cy="326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019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29800"/>
            <a:ext cx="8229600" cy="2005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65612"/>
            <a:ext cx="1847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995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«Если птенец имеет хоть капельку поддержки, чтобы расправить крылья, то он обязательно полетит, когда это случится». </a:t>
            </a:r>
          </a:p>
        </p:txBody>
      </p:sp>
    </p:spTree>
    <p:extLst>
      <p:ext uri="{BB962C8B-B14F-4D97-AF65-F5344CB8AC3E}">
        <p14:creationId xmlns:p14="http://schemas.microsoft.com/office/powerpoint/2010/main" xmlns="" val="362337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Расположите по порядку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птенец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гнездо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полёт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яйцо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птица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гнездо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яйцо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птенец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птица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полёт 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362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rgbClr val="C00000"/>
                </a:solidFill>
                <a:latin typeface="+mn-lt"/>
              </a:rPr>
              <a:t>Сущность понятия</a:t>
            </a:r>
            <a:r>
              <a:rPr lang="ru-RU" sz="4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+mn-lt"/>
              </a:rPr>
            </a:b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роект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– специально организованный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и самостоятельно выполняемый обучающимися комплекс действий по решению значимой для учащегося проблемы, завершающихся созданием творческого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продукта.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Проектирование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- процесс создания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проекта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«Блюда в русских народных сказках»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Цель проекта </a:t>
            </a:r>
            <a:r>
              <a:rPr lang="ru-RU" b="1" dirty="0"/>
              <a:t>– </a:t>
            </a:r>
            <a:r>
              <a:rPr lang="ru-RU" b="1" dirty="0">
                <a:solidFill>
                  <a:srgbClr val="C00000"/>
                </a:solidFill>
              </a:rPr>
              <a:t>характеристика блюд русской народной кухни из  конкретных сказок. 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Проблемный вопрос: </a:t>
            </a:r>
            <a:r>
              <a:rPr lang="ru-RU" b="1" dirty="0" smtClean="0">
                <a:solidFill>
                  <a:srgbClr val="C00000"/>
                </a:solidFill>
              </a:rPr>
              <a:t>можно ли </a:t>
            </a:r>
            <a:r>
              <a:rPr lang="ru-RU" b="1" dirty="0">
                <a:solidFill>
                  <a:srgbClr val="C00000"/>
                </a:solidFill>
              </a:rPr>
              <a:t>по русским народным сказкам </a:t>
            </a:r>
            <a:r>
              <a:rPr lang="ru-RU" b="1" dirty="0" smtClean="0">
                <a:solidFill>
                  <a:srgbClr val="C00000"/>
                </a:solidFill>
              </a:rPr>
              <a:t>узнать </a:t>
            </a:r>
            <a:r>
              <a:rPr lang="ru-RU" b="1" dirty="0">
                <a:solidFill>
                  <a:srgbClr val="C00000"/>
                </a:solidFill>
              </a:rPr>
              <a:t>о  национальной кухне, о быте русского народа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509332"/>
            <a:ext cx="1647532" cy="165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3421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+mn-lt"/>
              </a:rPr>
              <a:t>Русский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народный напиток 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-кисель</a:t>
            </a: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5966"/>
            <a:ext cx="3286029" cy="227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509120"/>
            <a:ext cx="2788171" cy="217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62689"/>
            <a:ext cx="3121025" cy="234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1475" y="1916831"/>
            <a:ext cx="1852613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431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>
                <a:solidFill>
                  <a:srgbClr val="C00000"/>
                </a:solidFill>
                <a:latin typeface="+mn-lt"/>
              </a:rPr>
              <a:t>Формы </a:t>
            </a:r>
            <a:r>
              <a:rPr lang="ru-RU" sz="4900" b="1" dirty="0">
                <a:solidFill>
                  <a:srgbClr val="C00000"/>
                </a:solidFill>
                <a:latin typeface="+mn-lt"/>
              </a:rPr>
              <a:t>продуктов проектной </a:t>
            </a:r>
            <a:br>
              <a:rPr lang="ru-RU" sz="4900" b="1" dirty="0">
                <a:solidFill>
                  <a:srgbClr val="C00000"/>
                </a:solidFill>
                <a:latin typeface="+mn-lt"/>
              </a:rPr>
            </a:br>
            <a:r>
              <a:rPr lang="ru-RU" sz="4900" b="1" dirty="0">
                <a:solidFill>
                  <a:srgbClr val="C00000"/>
                </a:solidFill>
                <a:latin typeface="+mn-lt"/>
              </a:rPr>
              <a:t>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справочник; газета; журнал;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альбом;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гербарий; карта;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игра; сценарий праздника;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костюм; макет; модель;  сувенир;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мультимедийный продукт;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учебное пособие и др.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5492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+mn-lt"/>
              </a:rPr>
              <a:t>Основные этапы </a:t>
            </a:r>
            <a:r>
              <a:rPr lang="ru-RU" b="1" dirty="0">
                <a:solidFill>
                  <a:srgbClr val="C00000"/>
                </a:solidFill>
                <a:latin typeface="+mn-lt"/>
              </a:rPr>
              <a:t>проектной 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Выбор темы.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Сбор сведений.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Систематизация  материала.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Оформление результатов проекта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Презентация проекта.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5613" y="3861048"/>
            <a:ext cx="1927225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976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>
            <a:spLocks noGrp="1" noChangeArrowheads="1"/>
          </p:cNvSpPr>
          <p:nvPr>
            <p:ph idx="1"/>
          </p:nvPr>
        </p:nvSpPr>
        <p:spPr bwMode="auto">
          <a:xfrm>
            <a:off x="2968181" y="672594"/>
            <a:ext cx="5265642" cy="936104"/>
          </a:xfrm>
          <a:prstGeom prst="homePlate">
            <a:avLst>
              <a:gd name="adj" fmla="val 24321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norm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ru-RU" altLang="ru-RU" sz="2000" b="1" dirty="0"/>
              <a:t>проблема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978766" y="1556792"/>
            <a:ext cx="5121626" cy="864096"/>
          </a:xfrm>
          <a:prstGeom prst="homePlate">
            <a:avLst>
              <a:gd name="adj" fmla="val 24321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b="1" dirty="0" smtClean="0"/>
              <a:t>  проектирование </a:t>
            </a:r>
            <a:r>
              <a:rPr lang="ru-RU" altLang="ru-RU" sz="2000" b="1" dirty="0"/>
              <a:t>(планирование)</a:t>
            </a: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2987824" y="2420888"/>
            <a:ext cx="5256584" cy="914244"/>
          </a:xfrm>
          <a:prstGeom prst="homePlate">
            <a:avLst>
              <a:gd name="adj" fmla="val 24321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b="1" dirty="0"/>
              <a:t>поиск информации</a:t>
            </a: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2968181" y="3335132"/>
            <a:ext cx="4895850" cy="792906"/>
          </a:xfrm>
          <a:prstGeom prst="homePlate">
            <a:avLst>
              <a:gd name="adj" fmla="val 24321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b="1" dirty="0"/>
              <a:t>продукт</a:t>
            </a: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2978766" y="4128038"/>
            <a:ext cx="5121626" cy="865732"/>
          </a:xfrm>
          <a:prstGeom prst="homePlate">
            <a:avLst>
              <a:gd name="adj" fmla="val 24321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b="1" dirty="0"/>
              <a:t>презентация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 rot="10800000">
            <a:off x="1610341" y="672594"/>
            <a:ext cx="1368425" cy="43211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4400"/>
              <a:t>ПРОЕКТ</a:t>
            </a:r>
          </a:p>
        </p:txBody>
      </p:sp>
    </p:spTree>
    <p:extLst>
      <p:ext uri="{BB962C8B-B14F-4D97-AF65-F5344CB8AC3E}">
        <p14:creationId xmlns:p14="http://schemas.microsoft.com/office/powerpoint/2010/main" xmlns="" val="74160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PresentationFormat>Экран (4:3)</PresentationFormat>
  <Paragraphs>42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Расположите по порядку</vt:lpstr>
      <vt:lpstr>Сущность понятия </vt:lpstr>
      <vt:lpstr>«Блюда в русских народных сказках» </vt:lpstr>
      <vt:lpstr>Русский народный напиток -кисель</vt:lpstr>
      <vt:lpstr> Формы продуктов проектной  деятельности </vt:lpstr>
      <vt:lpstr> Основные этапы проектной деятельности </vt:lpstr>
      <vt:lpstr>Слайд 9</vt:lpstr>
      <vt:lpstr>Проект – это просто, легко  и весело!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Алина</dc:creator>
  <cp:lastModifiedBy>Алина</cp:lastModifiedBy>
  <cp:revision>1</cp:revision>
  <dcterms:modified xsi:type="dcterms:W3CDTF">2016-04-19T18:23:16Z</dcterms:modified>
</cp:coreProperties>
</file>