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5" r:id="rId1"/>
  </p:sldMasterIdLst>
  <p:sldIdLst>
    <p:sldId id="256" r:id="rId2"/>
    <p:sldId id="281" r:id="rId3"/>
    <p:sldId id="282" r:id="rId4"/>
    <p:sldId id="285" r:id="rId5"/>
    <p:sldId id="284" r:id="rId6"/>
    <p:sldId id="286" r:id="rId7"/>
    <p:sldId id="287" r:id="rId8"/>
    <p:sldId id="288" r:id="rId9"/>
    <p:sldId id="257" r:id="rId10"/>
    <p:sldId id="258" r:id="rId11"/>
    <p:sldId id="289" r:id="rId12"/>
    <p:sldId id="262" r:id="rId13"/>
    <p:sldId id="263" r:id="rId14"/>
    <p:sldId id="266" r:id="rId15"/>
    <p:sldId id="267" r:id="rId16"/>
    <p:sldId id="269" r:id="rId17"/>
    <p:sldId id="271" r:id="rId18"/>
    <p:sldId id="273" r:id="rId19"/>
    <p:sldId id="275" r:id="rId20"/>
    <p:sldId id="277" r:id="rId21"/>
    <p:sldId id="278" r:id="rId22"/>
    <p:sldId id="279" r:id="rId23"/>
    <p:sldId id="280" r:id="rId24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3300"/>
    <a:srgbClr val="00FFFF"/>
    <a:srgbClr val="FF9900"/>
    <a:srgbClr val="E709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2160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350" y="-11290"/>
            <a:ext cx="6877353" cy="9166580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7947" y="3206046"/>
            <a:ext cx="4370039" cy="2195069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7947" y="5401113"/>
            <a:ext cx="4370039" cy="1462532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792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00"/>
            <a:ext cx="4760786" cy="45381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960533"/>
            <a:ext cx="4760786" cy="2094616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042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64" y="812800"/>
            <a:ext cx="4554137" cy="40301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25806" y="4842933"/>
            <a:ext cx="4064853" cy="508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5960533"/>
            <a:ext cx="4760786" cy="2094616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362034" y="1053838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60775" y="3848742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26680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575984"/>
            <a:ext cx="4760786" cy="3460613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036597"/>
            <a:ext cx="4760786" cy="2018552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255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64" y="812800"/>
            <a:ext cx="4554137" cy="40301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198" y="5350933"/>
            <a:ext cx="4760787" cy="68566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036597"/>
            <a:ext cx="4760786" cy="2018552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362034" y="1053838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60775" y="3848742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362115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886" y="812800"/>
            <a:ext cx="4756099" cy="40301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198" y="5350933"/>
            <a:ext cx="4760787" cy="68566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036597"/>
            <a:ext cx="4760786" cy="2018552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874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107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82984" y="812801"/>
            <a:ext cx="734109" cy="7001935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812801"/>
            <a:ext cx="3896270" cy="700193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427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925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601158"/>
            <a:ext cx="4760786" cy="243544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036597"/>
            <a:ext cx="4760786" cy="11472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923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00"/>
            <a:ext cx="4760786" cy="17610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80785"/>
            <a:ext cx="2316082" cy="5174363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1903" y="2880787"/>
            <a:ext cx="2316083" cy="5174364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249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00"/>
            <a:ext cx="4760785" cy="176106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881311"/>
            <a:ext cx="2318004" cy="768349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99" y="3649662"/>
            <a:ext cx="2318004" cy="440548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9980" y="2881311"/>
            <a:ext cx="2318004" cy="768349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9980" y="3649662"/>
            <a:ext cx="2318004" cy="440548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364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812800"/>
            <a:ext cx="4760786" cy="17610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09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837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998139"/>
            <a:ext cx="2092637" cy="1704621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8456" y="686567"/>
            <a:ext cx="2539528" cy="736858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3702759"/>
            <a:ext cx="2092637" cy="3445932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486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400800"/>
            <a:ext cx="4760786" cy="755651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199" y="812800"/>
            <a:ext cx="4760786" cy="5127624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7156451"/>
            <a:ext cx="4760786" cy="898699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742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6350" y="-11290"/>
            <a:ext cx="6877354" cy="9166580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12800"/>
            <a:ext cx="4760785" cy="176106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880787"/>
            <a:ext cx="4760786" cy="5174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53944" y="8055152"/>
            <a:ext cx="51309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8055152"/>
            <a:ext cx="346723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33507" y="8055152"/>
            <a:ext cx="38447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941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6" r:id="rId1"/>
    <p:sldLayoutId id="2147484167" r:id="rId2"/>
    <p:sldLayoutId id="2147484168" r:id="rId3"/>
    <p:sldLayoutId id="2147484169" r:id="rId4"/>
    <p:sldLayoutId id="2147484170" r:id="rId5"/>
    <p:sldLayoutId id="2147484171" r:id="rId6"/>
    <p:sldLayoutId id="2147484172" r:id="rId7"/>
    <p:sldLayoutId id="2147484173" r:id="rId8"/>
    <p:sldLayoutId id="2147484174" r:id="rId9"/>
    <p:sldLayoutId id="2147484175" r:id="rId10"/>
    <p:sldLayoutId id="2147484176" r:id="rId11"/>
    <p:sldLayoutId id="2147484177" r:id="rId12"/>
    <p:sldLayoutId id="2147484178" r:id="rId13"/>
    <p:sldLayoutId id="2147484179" r:id="rId14"/>
    <p:sldLayoutId id="2147484180" r:id="rId15"/>
    <p:sldLayoutId id="2147484181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cdn4.img22.ria.ru/images/103281/88/103281883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18" y="5497089"/>
            <a:ext cx="5195388" cy="303535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WordArt 2"/>
          <p:cNvSpPr>
            <a:spLocks noChangeArrowheads="1" noChangeShapeType="1" noTextEdit="1"/>
          </p:cNvSpPr>
          <p:nvPr/>
        </p:nvSpPr>
        <p:spPr bwMode="auto">
          <a:xfrm>
            <a:off x="531117" y="2115946"/>
            <a:ext cx="5043489" cy="201037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Воспитательная система</a:t>
            </a:r>
          </a:p>
          <a:p>
            <a:pPr algn="ctr" rtl="0">
              <a:buNone/>
            </a:pPr>
            <a:r>
              <a:rPr lang="ru-RU" sz="2800" kern="10" dirty="0" smtClean="0"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объединения</a:t>
            </a:r>
          </a:p>
          <a:p>
            <a:pPr algn="ctr" rtl="0">
              <a:buNone/>
            </a:pPr>
            <a:r>
              <a:rPr lang="ru-RU" sz="2800" kern="10" dirty="0" smtClean="0"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«Палитра»</a:t>
            </a:r>
          </a:p>
        </p:txBody>
      </p:sp>
      <p:sp>
        <p:nvSpPr>
          <p:cNvPr id="9" name="WordArt 3"/>
          <p:cNvSpPr>
            <a:spLocks noChangeArrowheads="1" noChangeShapeType="1" noTextEdit="1"/>
          </p:cNvSpPr>
          <p:nvPr/>
        </p:nvSpPr>
        <p:spPr bwMode="auto">
          <a:xfrm>
            <a:off x="531118" y="4475153"/>
            <a:ext cx="5043488" cy="6731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>
              <a:buNone/>
            </a:pPr>
            <a:r>
              <a:rPr lang="ru-RU" sz="2800" kern="10" dirty="0" smtClean="0">
                <a:solidFill>
                  <a:srgbClr val="C4591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Планета детства</a:t>
            </a:r>
            <a:endParaRPr lang="ru-RU" sz="2800" kern="10" spc="0" dirty="0">
              <a:ln>
                <a:noFill/>
              </a:ln>
              <a:solidFill>
                <a:srgbClr val="C45911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519873"/>
            <a:ext cx="685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Муниципальное бюджетное образовательное учреждение</a:t>
            </a:r>
          </a:p>
          <a:p>
            <a:r>
              <a:rPr lang="ru-RU" sz="1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дополнительного </a:t>
            </a:r>
            <a:r>
              <a:rPr lang="ru-RU" sz="1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</a:p>
          <a:p>
            <a:r>
              <a:rPr lang="ru-RU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Центр </a:t>
            </a:r>
            <a:r>
              <a:rPr lang="ru-RU" sz="1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</a:t>
            </a:r>
            <a:r>
              <a:rPr lang="ru-RU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творчества</a:t>
            </a:r>
          </a:p>
          <a:p>
            <a:r>
              <a:rPr lang="ru-RU" sz="1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пгт</a:t>
            </a:r>
            <a:r>
              <a:rPr lang="ru-RU" sz="1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Ноглики</a:t>
            </a:r>
          </a:p>
          <a:p>
            <a:pPr algn="ctr"/>
            <a:endParaRPr lang="ru-RU" sz="12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Рассмотрена на заседании         Рассмотрена на заседании                                  «Утверждаю» </a:t>
            </a:r>
          </a:p>
          <a:p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Педагогического совета №1      Управляющего совета №1         Директор МБОУ ДОД ЦДТ</a:t>
            </a:r>
          </a:p>
          <a:p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«15» сентября 2015 года              «20» сентября 2015 года          ___________ М.Ю. Полякова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80728" y="8532440"/>
            <a:ext cx="4032448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Ноглики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2015 </a:t>
            </a:r>
            <a:r>
              <a:rPr lang="ru-RU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65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496975" y="35256"/>
            <a:ext cx="4413261" cy="2376264"/>
          </a:xfrm>
          <a:prstGeom prst="ellipse">
            <a:avLst/>
          </a:prstGeom>
          <a:scene3d>
            <a:camera prst="orthographicFront">
              <a:rot lat="0" lon="0" rev="0"/>
            </a:camera>
            <a:lightRig rig="threePt" dir="tl"/>
          </a:scene3d>
          <a:sp3d prstMaterial="plastic">
            <a:bevelT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СТРУКТУРА</a:t>
            </a:r>
          </a:p>
          <a:p>
            <a:pPr algn="ctr"/>
            <a:r>
              <a:rPr lang="ru-RU" sz="2400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воспитательной деятельности: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11645" y="7775848"/>
            <a:ext cx="5832648" cy="136815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Организация единого образовательно-воспитательного пространства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8759" y="2430769"/>
            <a:ext cx="4267485" cy="136815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Культурно-досуговая деятельность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96975" y="5088604"/>
            <a:ext cx="5370138" cy="136815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Социально-продуктивная деятельность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63736" y="3781777"/>
            <a:ext cx="5328592" cy="131909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Рекреационно-оздоровительная деятельность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196752" y="6432226"/>
            <a:ext cx="4974402" cy="136815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Работа с родителями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27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735" y="823136"/>
            <a:ext cx="4760785" cy="17610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422541" y="971600"/>
            <a:ext cx="4977172" cy="6242935"/>
            <a:chOff x="457199" y="467711"/>
            <a:chExt cx="4977172" cy="6242935"/>
          </a:xfrm>
        </p:grpSpPr>
        <p:sp>
          <p:nvSpPr>
            <p:cNvPr id="6" name="Овал 5"/>
            <p:cNvSpPr/>
            <p:nvPr/>
          </p:nvSpPr>
          <p:spPr>
            <a:xfrm>
              <a:off x="460965" y="467711"/>
              <a:ext cx="4973406" cy="2135440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 prst="slope"/>
            </a:sp3d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УРОВНИ</a:t>
              </a:r>
            </a:p>
            <a:p>
              <a:pPr algn="ctr"/>
              <a:r>
                <a:rPr lang="ru-RU" sz="3200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воспитательной деятельности:</a:t>
              </a:r>
              <a:endParaRPr lang="ru-RU" sz="3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1340768" y="2889282"/>
              <a:ext cx="3275017" cy="60259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 УРОВЕНЬ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57199" y="3769516"/>
              <a:ext cx="4977172" cy="294113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buFont typeface="Wingdings" panose="05000000000000000000" pitchFamily="2" charset="2"/>
                <a:buChar char="v"/>
              </a:pPr>
              <a:r>
                <a:rPr lang="ru-RU" sz="2000" b="1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</a:t>
              </a:r>
              <a:r>
                <a:rPr lang="ru-RU" sz="2000" b="1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ультурно-досуговая деятельность;</a:t>
              </a:r>
            </a:p>
            <a:p>
              <a:pPr marL="342900" indent="-342900">
                <a:buFont typeface="Wingdings" panose="05000000000000000000" pitchFamily="2" charset="2"/>
                <a:buChar char="v"/>
              </a:pPr>
              <a:r>
                <a:rPr lang="ru-RU" sz="2000" b="1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</a:t>
              </a:r>
              <a:r>
                <a:rPr lang="ru-RU" sz="2000" b="1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абота с родителями;</a:t>
              </a:r>
            </a:p>
            <a:p>
              <a:pPr marL="342900" indent="-342900">
                <a:buFont typeface="Wingdings" panose="05000000000000000000" pitchFamily="2" charset="2"/>
                <a:buChar char="v"/>
              </a:pPr>
              <a:r>
                <a:rPr lang="ru-RU" sz="2000" b="1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рекреационно-оздоровительная </a:t>
              </a:r>
              <a:r>
                <a:rPr lang="ru-RU" sz="2000" b="1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деятельность;</a:t>
              </a:r>
            </a:p>
            <a:p>
              <a:pPr marL="342900" indent="-342900">
                <a:buFont typeface="Wingdings" panose="05000000000000000000" pitchFamily="2" charset="2"/>
                <a:buChar char="v"/>
              </a:pPr>
              <a:r>
                <a:rPr lang="ru-RU" sz="2000" b="1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</a:t>
              </a:r>
              <a:r>
                <a:rPr lang="ru-RU" sz="2000" b="1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оциально-продуктивная деятельность;</a:t>
              </a:r>
            </a:p>
            <a:p>
              <a:pPr marL="342900" indent="-342900">
                <a:buFont typeface="Wingdings" panose="05000000000000000000" pitchFamily="2" charset="2"/>
                <a:buChar char="v"/>
              </a:pPr>
              <a:r>
                <a:rPr lang="ru-RU" sz="2000" b="1" dirty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  <a:r>
                <a:rPr lang="ru-RU" sz="2000" b="1" dirty="0" smtClean="0">
                  <a:solidFill>
                    <a:schemeClr val="bg2">
                      <a:lumMod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рганизация единого образовательно-воспитательного пространства.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362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0648" y="323528"/>
            <a:ext cx="5904656" cy="835292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sz="4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реализации модели воспитательной системы </a:t>
            </a:r>
          </a:p>
          <a:p>
            <a:pPr marL="0" indent="0" algn="ctr">
              <a:buNone/>
            </a:pPr>
            <a:endParaRPr lang="ru-RU" sz="4000" b="1" i="1" dirty="0" smtClean="0">
              <a:solidFill>
                <a:srgbClr val="FF99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FF99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«Планета детства»</a:t>
            </a:r>
          </a:p>
        </p:txBody>
      </p:sp>
    </p:spTree>
    <p:extLst>
      <p:ext uri="{BB962C8B-B14F-4D97-AF65-F5344CB8AC3E}">
        <p14:creationId xmlns:p14="http://schemas.microsoft.com/office/powerpoint/2010/main" val="166237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454633" y="2646345"/>
            <a:ext cx="5127018" cy="915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ПРОГРАММА</a:t>
            </a:r>
            <a:endParaRPr lang="ru-RU" sz="2800" kern="10" spc="0" dirty="0">
              <a:ln>
                <a:noFill/>
              </a:ln>
              <a:solidFill>
                <a:srgbClr val="538135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308780" y="3978496"/>
            <a:ext cx="5472608" cy="105776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00B0F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«ШИРЕ КРУГ»</a:t>
            </a:r>
            <a:endParaRPr lang="ru-RU" sz="2800" kern="10" spc="0" dirty="0">
              <a:ln>
                <a:noFill/>
              </a:ln>
              <a:solidFill>
                <a:srgbClr val="00B0F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2058" name="Picture 10" descr="http://yarmalysh.ru/wp-content/uploads/2013/02/V-krugu-druzej-300x2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304" y="5605210"/>
            <a:ext cx="3489559" cy="336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323528"/>
            <a:ext cx="4760786" cy="1512167"/>
          </a:xfrm>
        </p:spPr>
        <p:txBody>
          <a:bodyPr>
            <a:norm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</a:t>
            </a:r>
            <a:b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детей</a:t>
            </a:r>
            <a:b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детского творчества</a:t>
            </a:r>
            <a:b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Ноглики</a:t>
            </a:r>
            <a:b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«Палитра»</a:t>
            </a:r>
            <a:b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93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607"/>
          <a:stretch/>
        </p:blipFill>
        <p:spPr>
          <a:xfrm>
            <a:off x="119579" y="4370547"/>
            <a:ext cx="5608470" cy="4773453"/>
          </a:xfrm>
          <a:prstGeom prst="rect">
            <a:avLst/>
          </a:prstGeom>
        </p:spPr>
      </p:pic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454633" y="2890975"/>
            <a:ext cx="5127018" cy="915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ПРОГРАММА</a:t>
            </a:r>
            <a:endParaRPr lang="ru-RU" sz="2800" kern="10" spc="0" dirty="0">
              <a:ln>
                <a:noFill/>
              </a:ln>
              <a:solidFill>
                <a:srgbClr val="538135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133255" y="4108493"/>
            <a:ext cx="5744017" cy="105776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FFC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«ПЛАНЕТА ДРУЗЕЙ»</a:t>
            </a:r>
            <a:endParaRPr lang="ru-RU" sz="2800" kern="10" spc="0" dirty="0">
              <a:ln>
                <a:noFill/>
              </a:ln>
              <a:solidFill>
                <a:srgbClr val="FFC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43421" y="130753"/>
            <a:ext cx="4760786" cy="1761067"/>
          </a:xfrm>
        </p:spPr>
        <p:txBody>
          <a:bodyPr>
            <a:norm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детей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детского творчества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Ноглики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«Палитра»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2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454633" y="2890975"/>
            <a:ext cx="5127018" cy="915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ПРОГРАММА</a:t>
            </a:r>
            <a:endParaRPr lang="ru-RU" sz="2800" kern="10" spc="0" dirty="0">
              <a:ln>
                <a:noFill/>
              </a:ln>
              <a:solidFill>
                <a:srgbClr val="538135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281838" y="4139952"/>
            <a:ext cx="5472608" cy="105776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«ПЛАНЕТА ЗДОРОВЬЯ»</a:t>
            </a:r>
            <a:endParaRPr lang="ru-RU" sz="2800" kern="10" spc="0" dirty="0">
              <a:ln>
                <a:noFill/>
              </a:ln>
              <a:solidFill>
                <a:srgbClr val="0070C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6148" name="Picture 4" descr="http://previews.123rf.com/images/nete/nete1103/nete110300003/9102247-Earth-hemisphere-covered-by-green-plants-Ecology-concept-illustration-isolated-on-a-white--Stock-Vect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10" y="5582247"/>
            <a:ext cx="4462863" cy="357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323529"/>
            <a:ext cx="4760786" cy="1440160"/>
          </a:xfrm>
        </p:spPr>
        <p:txBody>
          <a:bodyPr>
            <a:no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детей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детского творчества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Ноглики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90C2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«Палитра»</a:t>
            </a:r>
            <a:br>
              <a:rPr lang="ru-RU" sz="1200" b="1" dirty="0">
                <a:solidFill>
                  <a:srgbClr val="90C2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078072" y="5341528"/>
            <a:ext cx="331261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2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454633" y="2890975"/>
            <a:ext cx="5127018" cy="915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ПРОГРАММА</a:t>
            </a:r>
            <a:endParaRPr lang="ru-RU" sz="2800" kern="10" spc="0" dirty="0">
              <a:ln>
                <a:noFill/>
              </a:ln>
              <a:solidFill>
                <a:srgbClr val="538135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281838" y="4139952"/>
            <a:ext cx="5472608" cy="105776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«КАНИКУЛЫ»</a:t>
            </a:r>
            <a:endParaRPr lang="ru-RU" sz="2800" kern="10" spc="0" dirty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7174" name="Picture 6" descr="http://www.inter-lang.ru/upload/Logo_Inter-Cam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23" b="22503"/>
          <a:stretch/>
        </p:blipFill>
        <p:spPr bwMode="auto">
          <a:xfrm>
            <a:off x="281838" y="5831727"/>
            <a:ext cx="4785775" cy="301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395537"/>
            <a:ext cx="4760786" cy="1368152"/>
          </a:xfrm>
        </p:spPr>
        <p:txBody>
          <a:bodyPr>
            <a:no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детей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детского творчества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Ноглики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90C2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«Палитра»</a:t>
            </a:r>
            <a:br>
              <a:rPr lang="ru-RU" sz="1200" b="1" dirty="0">
                <a:solidFill>
                  <a:srgbClr val="90C2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58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454629" y="2843808"/>
            <a:ext cx="5127018" cy="915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ПРОГРАММА</a:t>
            </a:r>
            <a:endParaRPr lang="ru-RU" sz="2800" kern="10" spc="0" dirty="0">
              <a:ln>
                <a:noFill/>
              </a:ln>
              <a:solidFill>
                <a:srgbClr val="538135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281834" y="4037563"/>
            <a:ext cx="5472608" cy="105776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«МОЛОДЕЖЬ МЕНЯЕТ МИР»</a:t>
            </a:r>
            <a:endParaRPr lang="ru-RU" sz="2800" kern="10" spc="0" dirty="0">
              <a:ln>
                <a:noFill/>
              </a:ln>
              <a:solidFill>
                <a:srgbClr val="FF33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8194" name="Picture 2" descr="http://www.titancompany.ru/netcat_files/userfiles/hozbaza/dvizhen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491" y="5515119"/>
            <a:ext cx="3433291" cy="3433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743" y="323529"/>
            <a:ext cx="4760786" cy="1152128"/>
          </a:xfrm>
        </p:spPr>
        <p:txBody>
          <a:bodyPr>
            <a:no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детей 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детского творчества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Ноглики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90C2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«Палитра»</a:t>
            </a:r>
            <a:br>
              <a:rPr lang="ru-RU" sz="1200" b="1" dirty="0">
                <a:solidFill>
                  <a:srgbClr val="90C2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90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454629" y="2843808"/>
            <a:ext cx="5127018" cy="915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ПРОГРАММА</a:t>
            </a:r>
            <a:endParaRPr lang="ru-RU" sz="2800" kern="10" spc="0" dirty="0">
              <a:ln>
                <a:noFill/>
              </a:ln>
              <a:solidFill>
                <a:srgbClr val="538135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281834" y="4037563"/>
            <a:ext cx="5472608" cy="105776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7030A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«М</a:t>
            </a:r>
            <a:r>
              <a:rPr lang="ru-RU" sz="2800" kern="10" spc="0" dirty="0" smtClean="0">
                <a:ln>
                  <a:noFill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Ы</a:t>
            </a:r>
            <a:r>
              <a:rPr lang="ru-RU" sz="2800" kern="10" spc="0" dirty="0" smtClean="0">
                <a:ln>
                  <a:noFill/>
                </a:ln>
                <a:solidFill>
                  <a:srgbClr val="7030A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 </a:t>
            </a:r>
            <a:r>
              <a:rPr lang="ru-RU" sz="2800" kern="10" spc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Р</a:t>
            </a:r>
            <a:r>
              <a:rPr lang="ru-RU" sz="2800" kern="10" spc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А</a:t>
            </a:r>
            <a:r>
              <a:rPr lang="ru-RU" sz="2800" kern="10" spc="0" dirty="0" smtClean="0">
                <a:ln>
                  <a:noFill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З</a:t>
            </a:r>
            <a:r>
              <a:rPr lang="ru-RU" sz="2800" kern="10" spc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Н</a:t>
            </a:r>
            <a:r>
              <a:rPr lang="ru-RU" sz="2800" kern="10" spc="0" dirty="0" smtClean="0">
                <a:ln>
                  <a:noFill/>
                </a:ln>
                <a:solidFill>
                  <a:srgbClr val="00B0F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Ы</a:t>
            </a:r>
            <a:r>
              <a:rPr lang="ru-RU" sz="2800" kern="10" spc="0" dirty="0" smtClean="0">
                <a:ln>
                  <a:noFill/>
                </a:ln>
                <a:solidFill>
                  <a:schemeClr val="accent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Е</a:t>
            </a:r>
            <a:r>
              <a:rPr lang="ru-RU" sz="2800" kern="10" spc="0" dirty="0" smtClean="0">
                <a:ln>
                  <a:noFill/>
                </a:ln>
                <a:solidFill>
                  <a:srgbClr val="7030A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, </a:t>
            </a:r>
            <a:r>
              <a:rPr lang="ru-RU" sz="2800" kern="10" spc="0" dirty="0" smtClean="0">
                <a:ln>
                  <a:noFill/>
                </a:ln>
                <a:solidFill>
                  <a:srgbClr val="00206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М</a:t>
            </a:r>
            <a:r>
              <a:rPr lang="ru-RU" sz="2800" kern="10" spc="0" dirty="0" smtClean="0">
                <a:ln>
                  <a:noFill/>
                </a:ln>
                <a:solidFill>
                  <a:srgbClr val="FF99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Ы</a:t>
            </a:r>
            <a:r>
              <a:rPr lang="ru-RU" sz="2800" kern="10" spc="0" dirty="0" smtClean="0">
                <a:ln>
                  <a:noFill/>
                </a:ln>
                <a:solidFill>
                  <a:srgbClr val="7030A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 </a:t>
            </a:r>
            <a:r>
              <a:rPr lang="ru-RU" sz="2800" kern="10" spc="0" dirty="0" smtClean="0">
                <a:ln>
                  <a:noFill/>
                </a:ln>
                <a:solidFill>
                  <a:srgbClr val="00B05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В</a:t>
            </a:r>
            <a:r>
              <a:rPr lang="ru-RU" sz="2800" kern="10" spc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М</a:t>
            </a:r>
            <a:r>
              <a:rPr lang="ru-RU" sz="2800" kern="10" spc="0" dirty="0" smtClean="0">
                <a:ln>
                  <a:noFill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Е</a:t>
            </a:r>
            <a:r>
              <a:rPr lang="ru-RU" sz="2800" kern="10" spc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С</a:t>
            </a:r>
            <a:r>
              <a:rPr lang="ru-RU" sz="2800" kern="10" spc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Т</a:t>
            </a:r>
            <a:r>
              <a:rPr lang="ru-RU" sz="2800" kern="10" spc="0" dirty="0" smtClean="0">
                <a:ln>
                  <a:noFill/>
                </a:ln>
                <a:solidFill>
                  <a:srgbClr val="7030A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Е»</a:t>
            </a:r>
            <a:endParaRPr lang="ru-RU" sz="2800" kern="10" spc="0" dirty="0">
              <a:ln>
                <a:noFill/>
              </a:ln>
              <a:solidFill>
                <a:srgbClr val="7030A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9218" name="Picture 2" descr="http://steshka.ru/wp-content/uploads/2015/03/tolerantnost_kartinki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434" y="5592425"/>
            <a:ext cx="3435406" cy="341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467545"/>
            <a:ext cx="4760786" cy="1440160"/>
          </a:xfrm>
        </p:spPr>
        <p:txBody>
          <a:bodyPr>
            <a:norm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детей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детского творчества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Ноглики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90C2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«Палитра»</a:t>
            </a:r>
            <a:br>
              <a:rPr lang="ru-RU" sz="1200" b="1" dirty="0">
                <a:solidFill>
                  <a:srgbClr val="90C2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87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157817" y="2631121"/>
            <a:ext cx="5494652" cy="102152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ПРОГРАММА</a:t>
            </a:r>
          </a:p>
          <a:p>
            <a:pPr algn="ctr" rtl="0">
              <a:buNone/>
            </a:pPr>
            <a:r>
              <a:rPr lang="ru-RU" sz="2800" kern="10" dirty="0" smtClean="0"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Социального партнерства</a:t>
            </a:r>
            <a:endParaRPr lang="ru-RU" sz="2800" kern="10" spc="0" dirty="0">
              <a:ln>
                <a:noFill/>
              </a:ln>
              <a:solidFill>
                <a:srgbClr val="538135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281833" y="3915337"/>
            <a:ext cx="5472608" cy="105776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7030A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«НАВСТРЕЧУ ДРУГ ДРУГУ»</a:t>
            </a:r>
            <a:endParaRPr lang="ru-RU" sz="2800" kern="10" spc="0" dirty="0">
              <a:ln>
                <a:noFill/>
              </a:ln>
              <a:solidFill>
                <a:srgbClr val="7030A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10242" name="Picture 2" descr="http://www.happy-pm.com/images/communit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9"/>
          <a:stretch/>
        </p:blipFill>
        <p:spPr bwMode="auto">
          <a:xfrm>
            <a:off x="1196752" y="5399584"/>
            <a:ext cx="3916319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251521"/>
            <a:ext cx="4760786" cy="1224136"/>
          </a:xfrm>
        </p:spPr>
        <p:txBody>
          <a:bodyPr>
            <a:no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детей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детского творчества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Ноглики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90C2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«Палитра»</a:t>
            </a:r>
            <a:br>
              <a:rPr lang="ru-RU" sz="1200" b="1" dirty="0">
                <a:solidFill>
                  <a:srgbClr val="90C2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28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95535"/>
            <a:ext cx="4760785" cy="57606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Концептуальное обоснование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0648" y="971600"/>
            <a:ext cx="5184575" cy="7848871"/>
          </a:xfrm>
        </p:spPr>
        <p:txBody>
          <a:bodyPr>
            <a:noAutofit/>
          </a:bodyPr>
          <a:lstStyle/>
          <a:p>
            <a:pPr marL="200025" indent="0" algn="just">
              <a:lnSpc>
                <a:spcPct val="115000"/>
              </a:lnSpc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 образовательная организация представляет  собой сложную социально-педагогическую систему, в которой ребенок проводит огромный отрезок  своей жизни. И в этот  отрезок жизни  происходит его становление как ЛИЧНОСТИ, формируется отношение к труду, к учебе, к своему здоровью, закладываются основы нравственности и этического сознания, воспитываются гражданственность, патриотизм, уважение к правам, обязанностям и свободам человека. В этот период ребенок, вопреки расхожему мнению, не готовится к жизни, а проживает важнейший этап своей., т</a:t>
            </a:r>
            <a:r>
              <a:rPr 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есть школьный период есть не подготовка к жизни, а сама жизнь.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 этой жизнью  неразрывно связан процесс воспитания. Сегодня воспитание в системе образования выдвинуто как приоритетное, ему присвоен статус </a:t>
            </a:r>
            <a:r>
              <a:rPr lang="ru-RU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регентального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(ведущего, правящего) элемента образования. В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Концепции духовно-нравственного развития и воспитания личности гражданина России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прописан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национальный воспитательный идеал –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высоконравственный, творческий, компетентный гражданин России, принимающий судьбу Отечества как свою личную, осознающий  ответственность за настоящее и будущее своей страны, укорененный в духовных и культурных традициях многонационального народа Российской Федерации. Также в этом документе определена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основная педагогическая цель –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воспитание, социально-педагогическая поддержка становления  и развития высоконравственного, ответственного, инициативного и компетентного гражданина России. Таким образом, на сегодняшний день существует серьезный заказ государства  образовательным организациям на воспитание подрастающего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поколения.</a:t>
            </a:r>
            <a:r>
              <a:rPr lang="ru-RU" sz="12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образовательной организации представляет ту часть процесса социализации ребенка, которая организуется, </a:t>
            </a:r>
            <a:r>
              <a:rPr lang="ru-RU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целеполагается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планируется, осуществляется и отслеживается  педагогическими работниками. Процесс воспитания в организации образования не может быть  разделен по рабочим циклам занятий и </a:t>
            </a:r>
            <a:r>
              <a:rPr lang="ru-RU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послеурочной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деятельности, поскольку все, чем занимается педагогический коллектив, связано с воспитанием детей. В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Федеральной целевой программе развития образования до 2015 года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говорится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 «распространении  на всей территории Российской Федерации  современных  моделей успешной социализации детей».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44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2"/>
          <p:cNvSpPr>
            <a:spLocks noChangeArrowheads="1" noChangeShapeType="1" noTextEdit="1"/>
          </p:cNvSpPr>
          <p:nvPr/>
        </p:nvSpPr>
        <p:spPr bwMode="auto">
          <a:xfrm>
            <a:off x="259789" y="2764661"/>
            <a:ext cx="5494652" cy="102152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ПРОГРАММА</a:t>
            </a:r>
          </a:p>
        </p:txBody>
      </p:sp>
      <p:sp>
        <p:nvSpPr>
          <p:cNvPr id="10" name="WordArt 3"/>
          <p:cNvSpPr>
            <a:spLocks noChangeArrowheads="1" noChangeShapeType="1" noTextEdit="1"/>
          </p:cNvSpPr>
          <p:nvPr/>
        </p:nvSpPr>
        <p:spPr bwMode="auto">
          <a:xfrm>
            <a:off x="281833" y="4060660"/>
            <a:ext cx="5472608" cy="105776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33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«ЦДТ + СЕМЬЯ =</a:t>
            </a:r>
          </a:p>
          <a:p>
            <a:pPr algn="ctr" rtl="0">
              <a:buNone/>
            </a:pPr>
            <a:r>
              <a:rPr lang="ru-RU" sz="2800" kern="10" dirty="0" smtClean="0">
                <a:solidFill>
                  <a:srgbClr val="33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Счастливый ребенок</a:t>
            </a:r>
            <a:r>
              <a:rPr lang="ru-RU" sz="2800" kern="10" spc="0" dirty="0" smtClean="0">
                <a:ln>
                  <a:noFill/>
                </a:ln>
                <a:solidFill>
                  <a:srgbClr val="3399FF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»</a:t>
            </a:r>
            <a:endParaRPr lang="ru-RU" sz="2800" kern="10" spc="0" dirty="0">
              <a:ln>
                <a:noFill/>
              </a:ln>
              <a:solidFill>
                <a:srgbClr val="3399FF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pic>
        <p:nvPicPr>
          <p:cNvPr id="11266" name="Picture 2" descr="http://samopoznanie.ru/avatars/objects/3-34457_2_6.jpg?c3590132c33525d4274460dae78d8e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52" y="5842961"/>
            <a:ext cx="5276970" cy="3301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722" y="279060"/>
            <a:ext cx="4760786" cy="1761067"/>
          </a:xfrm>
        </p:spPr>
        <p:txBody>
          <a:bodyPr>
            <a:norm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детей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детского творчества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Ноглики</a:t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90C2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«Палитра»</a:t>
            </a:r>
            <a:br>
              <a:rPr lang="ru-RU" sz="1200" b="1" dirty="0">
                <a:solidFill>
                  <a:srgbClr val="90C2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13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96975" y="12040"/>
            <a:ext cx="4300177" cy="201646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Направления</a:t>
            </a:r>
          </a:p>
          <a:p>
            <a:pPr algn="ctr"/>
            <a:r>
              <a:rPr lang="ru-RU" sz="3200" kern="10" dirty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р</a:t>
            </a:r>
            <a:r>
              <a:rPr lang="ru-RU" sz="3200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аботы с родителями: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6975" y="2141232"/>
            <a:ext cx="2900487" cy="50405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Психодиагностическое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65502" y="2727596"/>
            <a:ext cx="2900487" cy="5040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Психокоррекционное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1198" y="3328369"/>
            <a:ext cx="2808245" cy="50405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Консультативное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78496" y="3914733"/>
            <a:ext cx="3216135" cy="5040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Психолого-педагогическое 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8764" y="4534186"/>
            <a:ext cx="3844332" cy="57488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Организация традиционных форм взаимодействия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581474" y="5235947"/>
            <a:ext cx="3719734" cy="50405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Организация интерактивных форм общения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8764" y="5917352"/>
            <a:ext cx="3844332" cy="57488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Организация совместной досуговой деятельности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57825" y="6598757"/>
            <a:ext cx="4151782" cy="630929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Организация совместной социально-значимой деятельности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8763" y="7350994"/>
            <a:ext cx="4828796" cy="57488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Участие в общественно-государственном управлении учреждением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57824" y="8103230"/>
            <a:ext cx="4967519" cy="630929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Участие в реализации инновационных воспитательных технологий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62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36712" y="886922"/>
            <a:ext cx="4320480" cy="302433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Целевые группы родителей учащихся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60648" y="4352248"/>
            <a:ext cx="2592288" cy="17319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Начальное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звено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844824" y="3915481"/>
            <a:ext cx="247344" cy="428320"/>
          </a:xfrm>
          <a:prstGeom prst="straightConnector1">
            <a:avLst/>
          </a:prstGeom>
          <a:ln>
            <a:solidFill>
              <a:srgbClr val="FF33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3140968" y="4932040"/>
            <a:ext cx="2592288" cy="151216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Среднее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звено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917396" y="3950981"/>
            <a:ext cx="360040" cy="981059"/>
          </a:xfrm>
          <a:prstGeom prst="straightConnector1">
            <a:avLst/>
          </a:prstGeom>
          <a:ln>
            <a:solidFill>
              <a:srgbClr val="FF33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0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620688" y="467544"/>
            <a:ext cx="4634363" cy="273630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Уровни</a:t>
            </a:r>
          </a:p>
          <a:p>
            <a:pPr algn="ctr"/>
            <a:r>
              <a:rPr lang="ru-RU" sz="3200" kern="10" dirty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р</a:t>
            </a:r>
            <a:r>
              <a:rPr lang="ru-RU" sz="3200" kern="10" dirty="0" smtClean="0">
                <a:solidFill>
                  <a:schemeClr val="bg1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аботы с родителями: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0648" y="3491880"/>
            <a:ext cx="5688632" cy="4320480"/>
          </a:xfrm>
          <a:prstGeom prst="roundRect">
            <a:avLst>
              <a:gd name="adj" fmla="val 19731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2 </a:t>
            </a:r>
            <a:r>
              <a:rPr lang="ru-RU" sz="2400" b="1" i="1" dirty="0">
                <a:solidFill>
                  <a:schemeClr val="bg1"/>
                </a:solidFill>
              </a:rPr>
              <a:t>уровень</a:t>
            </a:r>
          </a:p>
          <a:p>
            <a:pPr algn="ctr"/>
            <a:r>
              <a:rPr lang="ru-RU" sz="2400" b="1" i="1" dirty="0">
                <a:solidFill>
                  <a:srgbClr val="0070C0"/>
                </a:solidFill>
              </a:rPr>
              <a:t>н</a:t>
            </a:r>
            <a:r>
              <a:rPr lang="ru-RU" sz="2400" b="1" i="1" dirty="0" smtClean="0">
                <a:solidFill>
                  <a:srgbClr val="0070C0"/>
                </a:solidFill>
              </a:rPr>
              <a:t>аправления: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сиходиагностическое;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онсультативное;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психолого-педагогическое;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рганизация традиционных форм взаимодействия;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рганизация интерактивных форм общения.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657" y="323528"/>
            <a:ext cx="5040559" cy="849694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 модель объединения «Палитра» является  частью воспитательной системы Центра детского творчества и направлена:</a:t>
            </a:r>
          </a:p>
          <a:p>
            <a:pPr algn="just"/>
            <a:r>
              <a:rPr lang="ru-RU" sz="1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формирование единого коллектива учащихся, педагога и родителей</a:t>
            </a:r>
          </a:p>
          <a:p>
            <a:pPr algn="just"/>
            <a:r>
              <a:rPr lang="ru-RU" sz="14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формирование ЛИЧНОСТИ ребенка</a:t>
            </a:r>
          </a:p>
          <a:p>
            <a:pPr algn="just"/>
            <a:r>
              <a:rPr lang="ru-RU" sz="14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создан</a:t>
            </a:r>
            <a:r>
              <a:rPr lang="ru-RU" sz="12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ие  «среды возможностей», формирующей ЛИЧНОСТЬ ребенка.</a:t>
            </a:r>
          </a:p>
          <a:p>
            <a:pPr algn="just"/>
            <a:endParaRPr lang="ru-RU" sz="12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Концептуальным  основанием процесса создания среды возможностей в объединении «Палитра» является  понятие «педагогика воспитательных отношений». Педагогика глубоких внутренних отношений противопоставляется педагогике внешних требований и принуждений, открытого диктата и неустанного «натаскивания» учащихся с целью привития элементарных нравственных норм и ценностей.  Процесс воспитания рассматривается как  процесс организации деятельности, создающей  условия для проявления учащимися в процессе  ее осуществления отношений. Это позволяет  определить базисным теоретическим основанием процесса воспитания </a:t>
            </a:r>
            <a:r>
              <a:rPr lang="ru-RU" sz="1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деятельностно-отношенческий</a:t>
            </a:r>
            <a:r>
              <a:rPr lang="ru-RU" sz="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подход.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Личность ребенка не только  воспитывается в деятельности, но и проявляется в ней.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Деятельностно-отношенческий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 является  центральным и определяющим  в  воспитательной системе «Планета детства» объединения «Палитра».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accent1"/>
                </a:solidFill>
              </a:rPr>
              <a:t>Цель воспитательной модели «Планета детства»: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400" b="1" i="1" dirty="0" smtClean="0">
                <a:solidFill>
                  <a:srgbClr val="00B050"/>
                </a:solidFill>
              </a:rPr>
              <a:t>создание «среды возможностей», основанной на </a:t>
            </a:r>
            <a:r>
              <a:rPr lang="ru-RU" sz="1400" b="1" i="1" dirty="0" err="1" smtClean="0">
                <a:solidFill>
                  <a:srgbClr val="00B050"/>
                </a:solidFill>
              </a:rPr>
              <a:t>деятельностно-отношенческом</a:t>
            </a:r>
            <a:r>
              <a:rPr lang="ru-RU" sz="1400" b="1" i="1" dirty="0" smtClean="0">
                <a:solidFill>
                  <a:srgbClr val="00B050"/>
                </a:solidFill>
              </a:rPr>
              <a:t> подходе, в которой  будут формироваться детский коллектив и ЛИЧНОСТЬ ребенка. 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400" b="1" i="1" u="sng" dirty="0">
              <a:solidFill>
                <a:srgbClr val="00B05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400" b="1" i="1" dirty="0">
                <a:solidFill>
                  <a:schemeClr val="accent1"/>
                </a:solidFill>
              </a:rPr>
              <a:t>Задачи:</a:t>
            </a:r>
          </a:p>
          <a:p>
            <a:pPr algn="just">
              <a:spcBef>
                <a:spcPts val="0"/>
              </a:spcBef>
            </a:pPr>
            <a:r>
              <a:rPr lang="ru-RU" sz="1400" b="1" i="1" dirty="0">
                <a:solidFill>
                  <a:srgbClr val="00B050"/>
                </a:solidFill>
              </a:rPr>
              <a:t>создать условия, в которых становление ЛИЧНОСТИ ребенка происходит через созидание среды</a:t>
            </a:r>
          </a:p>
          <a:p>
            <a:pPr algn="just">
              <a:spcBef>
                <a:spcPts val="0"/>
              </a:spcBef>
            </a:pPr>
            <a:r>
              <a:rPr lang="ru-RU" sz="1400" b="1" i="1" dirty="0">
                <a:solidFill>
                  <a:srgbClr val="00B050"/>
                </a:solidFill>
              </a:rPr>
              <a:t>создать условия, способствующие обретению и оценке ЛИЧНОСТЬЮ ребенка индивидуального социального опыта</a:t>
            </a:r>
          </a:p>
          <a:p>
            <a:pPr algn="just">
              <a:spcBef>
                <a:spcPts val="0"/>
              </a:spcBef>
            </a:pPr>
            <a:r>
              <a:rPr lang="ru-RU" sz="1400" b="1" i="1" dirty="0">
                <a:solidFill>
                  <a:srgbClr val="00B050"/>
                </a:solidFill>
              </a:rPr>
              <a:t>вовлечь родителей в совместную деятельность</a:t>
            </a:r>
          </a:p>
          <a:p>
            <a:pPr marL="0" indent="0">
              <a:spcBef>
                <a:spcPts val="0"/>
              </a:spcBef>
              <a:buNone/>
            </a:pPr>
            <a:endParaRPr lang="ru-RU" sz="1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91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4016" y="1091829"/>
            <a:ext cx="656329" cy="45583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32656" y="323528"/>
            <a:ext cx="4968552" cy="5174364"/>
          </a:xfrm>
        </p:spPr>
        <p:txBody>
          <a:bodyPr>
            <a:normAutofit fontScale="77500" lnSpcReduction="20000"/>
          </a:bodyPr>
          <a:lstStyle/>
          <a:p>
            <a:pPr marL="200025" indent="0" algn="just">
              <a:lnSpc>
                <a:spcPct val="115000"/>
              </a:lnSpc>
              <a:buNone/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Основополагающие принципы,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являющиеся фундаментом воспитательной системы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«Планета детства»: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Принцип принятия Человека и учета индивидуальности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означает изначальную ориентацию педагогической деятельности на человека и его ценность как личности, веру в уникальность и неповторимость ребенка и потенциала семьи, готовность взаимодействовать с ним и родителями, признание за ним прав на собственные интересы, учет особенностей ребенка и семьи, допущение их возможного резкого отличия от других.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14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самопринятия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означает проявление педагогом самоуважения, способность к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самокоррекции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профессионального и личностного поведения.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Принцип со-</a:t>
            </a:r>
            <a:r>
              <a:rPr lang="ru-RU" sz="14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бытийности</a:t>
            </a:r>
            <a:r>
              <a:rPr lang="ru-RU" sz="1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общности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фиксирует онтогенетические основания жизни и деятельности учреждения как объединения людей.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Принцип единства сознания и деятельности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практике влияет на формирование гражданского самосознания  и активной ответственной жизненной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позиции учащихся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посредством включения их в активную созидательную деятельность.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Принцип гуманизма и педагогического оптимизма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предполагает реализацию традиционных педагогических требований ’’Не навреди!’’, ’’Не пищать!’’, ’’Словом можно убить!’’, а также бережное отношение администрации и педагогов к детям и родителям.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Принцип поддерживающее - сопровождающей психолого-педагогической деятельности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предполагает понимание воспитания как диалога, взаимодействия, некого со-бытия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учащимися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их родителями, поддержки и сопровождения процессов их самоопределения и личностного развития.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466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640" y="395536"/>
            <a:ext cx="5400601" cy="849694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ru-RU" sz="17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Модель воспитательной системы «Планета детства»</a:t>
            </a:r>
            <a:endParaRPr lang="ru-RU" sz="17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представляет </a:t>
            </a:r>
            <a:r>
              <a:rPr lang="ru-RU" sz="17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собой совокупность автономных воспитательных программ,</a:t>
            </a:r>
            <a:endParaRPr lang="ru-RU" sz="1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объединенных  общими целями, ценностями, подходами и принципами воспитания</a:t>
            </a:r>
            <a:r>
              <a:rPr lang="ru-RU" sz="1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7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endParaRPr lang="ru-RU" sz="1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0025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1.Культурно - досуговая  деятельность</a:t>
            </a:r>
            <a:endParaRPr lang="ru-RU" sz="1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2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 «Планета друзей»</a:t>
            </a:r>
            <a:endParaRPr lang="ru-RU" sz="1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20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 «Шире круг»</a:t>
            </a:r>
            <a:endParaRPr lang="ru-RU" sz="1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Воспитательная работа </a:t>
            </a:r>
            <a:r>
              <a:rPr lang="ru-RU" sz="1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объединении «Палитра» выстраивается 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через реализацию </a:t>
            </a:r>
            <a:r>
              <a:rPr lang="ru-RU" sz="1700" b="1" u="sng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программы «Планета друзей»</a:t>
            </a:r>
            <a:r>
              <a:rPr lang="ru-RU" sz="1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Содержанием деятельности </a:t>
            </a:r>
            <a:r>
              <a:rPr lang="ru-RU" sz="1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является воспитательная деятельность с целью сплочения коллектива </a:t>
            </a:r>
            <a:r>
              <a:rPr lang="ru-RU" sz="1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учащихся, 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формирования у детей ценностных представлений и отношений к себе, к другим людям, к семье, к природе, к образованию, к культуре, к Отечеству, к миру, к человечеству. В рамках данной </a:t>
            </a:r>
            <a:r>
              <a:rPr lang="ru-RU" sz="1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  <a:r>
              <a:rPr lang="ru-RU" sz="17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формируется мотивационно-ценностное поведение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(формирование высших психических функций: потребностей, мотивов, отношений, образа «Я», помыслов, желаний, устремлений души). Это направление воспитательной работы предполагает: </a:t>
            </a:r>
            <a:endParaRPr lang="ru-RU" sz="1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i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</a:t>
            </a:r>
            <a:r>
              <a:rPr lang="ru-RU" sz="17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i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воспитание нравственности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 показателя воспитанности формирующейся личности.</a:t>
            </a:r>
            <a:endParaRPr lang="ru-RU" sz="1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Воспитанность проявляется в осознании нравственных норм, их принятии, потребности и умении их применять. Сознательная дисциплина, уважение к труду и к людям труда, культура общения, культура речи, экологическая культура, ответственность личности за свои поступки, ее внешний облик – результат нравственного воспитания. Особо рассматривается воспитание толерантного отношения к людям другой национальности и вероисповедания; </a:t>
            </a:r>
            <a:endParaRPr lang="ru-RU" sz="1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700" i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воспитание гражданственности, патриотизма</a:t>
            </a:r>
            <a:r>
              <a:rPr lang="ru-RU" sz="1700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направленное на формирование общероссийской и национально-культурной идентичности (привязанности, сопричастности), активное участие в жизни страны, края. Гражданственность как черта личности заключает в себе внутреннюю свободу и уважение к государству, любовь к Родине и стремление к миру, чувство собственного достоинства, проявление патриотических чувств и культуры межнационального общения, уважение законных прав и интересов как сограждан, так и людей другой национальности и вероисповедания; формирование электоральной культуры личности;</a:t>
            </a:r>
            <a:endParaRPr lang="ru-RU" sz="17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i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700" i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воспитание основ экономической культуры и культуры труда</a:t>
            </a:r>
            <a:r>
              <a:rPr lang="ru-RU" sz="1700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учитывающее </a:t>
            </a:r>
            <a:r>
              <a:rPr lang="ru-RU" sz="1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  <a:r>
              <a:rPr lang="ru-RU" sz="1700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научных 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знаний, исторических и культурных традиций нашего общества. Ориентация на активную трудовую деятельность предполагает учет нравственных принципов и требований социальной справедливости. Важное значение для жизненного самоопределения личности, воспитания трудолюбия имеет проводимая  работа по профессиональной ориентации;</a:t>
            </a:r>
            <a:endParaRPr lang="ru-RU" sz="1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i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г) экологическое воспитание</a:t>
            </a:r>
            <a:r>
              <a:rPr lang="ru-RU" sz="1700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7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ценностное отношение к природе, людям, собственному здоровью.</a:t>
            </a:r>
            <a:endParaRPr lang="ru-RU" sz="1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9875" algn="just">
              <a:lnSpc>
                <a:spcPct val="120000"/>
              </a:lnSpc>
              <a:spcBef>
                <a:spcPts val="0"/>
              </a:spcBef>
            </a:pPr>
            <a:endParaRPr lang="ru-RU" sz="1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700" b="1" i="1" u="sng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32656" y="-12637912"/>
            <a:ext cx="4810844" cy="291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Воспитательная система МБОУ ДОД ЦДТ </a:t>
            </a:r>
            <a:endParaRPr lang="ru-RU" sz="1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02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0648" y="251520"/>
            <a:ext cx="5472607" cy="84969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u="sng" dirty="0" smtClean="0"/>
          </a:p>
          <a:p>
            <a:pPr marL="0" indent="0" algn="just">
              <a:buNone/>
            </a:pPr>
            <a:r>
              <a:rPr lang="ru-RU" sz="12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12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«Шире круг»</a:t>
            </a:r>
            <a:r>
              <a:rPr lang="ru-RU" sz="1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нацелена: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организацию развлекательных, познавательных, развивающих мероприятий, организацию досуга исходя из запросов детей, молодежи, педагогической и родительской общественности;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участие в районных, областных и всероссийских мероприятиях.</a:t>
            </a:r>
          </a:p>
          <a:p>
            <a:pPr marL="0" indent="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проблема организации детского и подросткового досуга стоит особенно остро, так как современный ребенок, подросток взрослеет, развивается в напряженной социальной обстановке .Задача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направить деятельность по освоению окружающего мира в положительное конструктивное русло, по возможности нейтрализовать или хотя бы сгладить отрицательное воздействие окружающей среды.</a:t>
            </a:r>
          </a:p>
          <a:p>
            <a:pPr marL="0" indent="0" algn="just">
              <a:buNone/>
            </a:pPr>
            <a:r>
              <a:rPr lang="ru-RU" sz="1200" b="1" i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организации досуговой деятельности</a:t>
            </a:r>
            <a:r>
              <a:rPr lang="ru-RU" sz="12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разумность (целесообразность);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разнообразие;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системность;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опора на интересы и потребности ребенка;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добровольность участия в досуговых мероприятиях.</a:t>
            </a:r>
          </a:p>
          <a:p>
            <a:pPr marL="0" indent="0" algn="just">
              <a:buNone/>
            </a:pPr>
            <a:r>
              <a:rPr lang="ru-RU" sz="1200" b="1" i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организации досуговой деятельности</a:t>
            </a:r>
            <a:r>
              <a:rPr lang="ru-RU" sz="12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благоприятного психологического климата и положительных эмоций;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снятие психологического напряжения, стрессов у детей, педагогов, родителей;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придание досуговой деятельности развивающий и воспитывающий характер;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сотрудничества с воспитательными службами образовательных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новых форм досуговой деятельности.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048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0648" y="323528"/>
            <a:ext cx="5184577" cy="849694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b="1" u="sng" dirty="0" smtClean="0">
              <a:solidFill>
                <a:srgbClr val="00B0F0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Работа с </a:t>
            </a:r>
            <a:r>
              <a:rPr lang="ru-RU" sz="12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родителями:</a:t>
            </a:r>
            <a:endParaRPr lang="ru-RU" sz="12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возрождения воспитательной функции семьи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ЦДТ + семья = СЧАСТЛИВЫЙ РЕБЕНОК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 осуществляется через </a:t>
            </a:r>
            <a:r>
              <a:rPr lang="ru-RU" sz="12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программу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ЦДТ + семья = счастливый ребенок»</a:t>
            </a:r>
            <a:r>
              <a:rPr lang="ru-RU" sz="1200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нацелена на объединение усилий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 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создания условий, способствующих развитию и самоопределению личности ребенка.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родителей – международный термин, под которым понимается помощь родителям в исполнении ими функций воспитания собственных детей. С точки зрения педагогики и детской психологии, быть родителем - не только удовлетворять основные потребности ребенка, заботиться о его здоровье и благополучии, но и строить гармоничные отношения в семье, направленные на развитие личности ребенка. Основная задача проводимой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объединении «Палитра» работы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семьей видится в том, чтобы помочь родителям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понять детей, научиться разбираться в мотивах и значениях их поступков;</a:t>
            </a:r>
          </a:p>
          <a:p>
            <a:pPr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осознавать свои мотивы воспитания ребенка с целью дальнейшего его развития как личности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включает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себя:</a:t>
            </a:r>
          </a:p>
          <a:p>
            <a:pPr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с родителями, предполагающие повышение их компетентности в области индивидуальных, возрастных и психологических особенностей ребенка, а также в сфере предполагаемых программой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родителей в образовательном процессе через совместную творческую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 праздники и игры как совместное планирование и проведение досуга.</a:t>
            </a:r>
          </a:p>
          <a:p>
            <a:pPr marL="0" indent="0" algn="just">
              <a:buNone/>
            </a:pPr>
            <a:r>
              <a:rPr lang="ru-RU" sz="1200" b="1" u="sng" dirty="0">
                <a:solidFill>
                  <a:srgbClr val="00B0F0"/>
                </a:solidFill>
              </a:rPr>
              <a:t>3. Рекреационно-оздоровительная </a:t>
            </a:r>
            <a:r>
              <a:rPr lang="ru-RU" sz="1200" b="1" u="sng" dirty="0" smtClean="0">
                <a:solidFill>
                  <a:srgbClr val="00B0F0"/>
                </a:solidFill>
              </a:rPr>
              <a:t>деятельность:</a:t>
            </a:r>
          </a:p>
          <a:p>
            <a:pPr algn="just"/>
            <a:r>
              <a:rPr lang="ru-RU" sz="1200" b="1" dirty="0" smtClean="0">
                <a:solidFill>
                  <a:srgbClr val="00B0F0"/>
                </a:solidFill>
              </a:rPr>
              <a:t> программа </a:t>
            </a:r>
            <a:r>
              <a:rPr lang="ru-RU" sz="1200" b="1" dirty="0">
                <a:solidFill>
                  <a:srgbClr val="00B0F0"/>
                </a:solidFill>
              </a:rPr>
              <a:t>«Планета здоровья</a:t>
            </a:r>
            <a:r>
              <a:rPr lang="ru-RU" sz="1200" b="1" dirty="0" smtClean="0">
                <a:solidFill>
                  <a:srgbClr val="00B0F0"/>
                </a:solidFill>
              </a:rPr>
              <a:t>»:</a:t>
            </a:r>
            <a:endParaRPr lang="ru-RU" sz="1200" b="1" dirty="0">
              <a:solidFill>
                <a:srgbClr val="00B0F0"/>
              </a:solidFill>
            </a:endParaRPr>
          </a:p>
          <a:p>
            <a:pPr marL="0" indent="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программы: создание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здоровьесберегающей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объединении «Палитра»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«Каникулы»</a:t>
            </a:r>
          </a:p>
          <a:p>
            <a:pPr marL="0" indent="0"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</a:t>
            </a:r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«Каникулы»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ведется работа по организации летнего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отдыха учащихся объединения «Палитра».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85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8" y="323528"/>
            <a:ext cx="5276057" cy="842493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u="sng" dirty="0">
                <a:solidFill>
                  <a:srgbClr val="3399FF"/>
                </a:solidFill>
              </a:rPr>
              <a:t>4. Социально-продуктивная </a:t>
            </a:r>
            <a:r>
              <a:rPr lang="ru-RU" b="1" u="sng" dirty="0" smtClean="0">
                <a:solidFill>
                  <a:srgbClr val="3399FF"/>
                </a:solidFill>
              </a:rPr>
              <a:t>деятельность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1200" b="1" u="sng" dirty="0">
              <a:solidFill>
                <a:srgbClr val="3399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0000"/>
              </a:lnSpc>
              <a:spcBef>
                <a:spcPts val="0"/>
              </a:spcBef>
            </a:pPr>
            <a:r>
              <a:rPr lang="ru-RU" sz="1200" dirty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«Молодежь меняет мир» (развитие ученического самоуправления)</a:t>
            </a:r>
          </a:p>
          <a:p>
            <a:pPr lvl="0" algn="just">
              <a:lnSpc>
                <a:spcPct val="110000"/>
              </a:lnSpc>
              <a:spcBef>
                <a:spcPts val="0"/>
              </a:spcBef>
            </a:pPr>
            <a:r>
              <a:rPr lang="ru-RU" sz="1200" dirty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«Мы разные, мы вместе» (реализация </a:t>
            </a:r>
            <a:endParaRPr lang="ru-RU" sz="1200" dirty="0" smtClean="0">
              <a:solidFill>
                <a:srgbClr val="3399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200" dirty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социально </a:t>
            </a:r>
            <a:r>
              <a:rPr lang="ru-RU" sz="1200" dirty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значимых проектов</a:t>
            </a:r>
            <a:r>
              <a:rPr lang="ru-RU" sz="1200" dirty="0" smtClean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lv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1200" dirty="0">
              <a:solidFill>
                <a:srgbClr val="3399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«Молодежь меняет мир»</a:t>
            </a:r>
            <a:r>
              <a:rPr lang="ru-RU" sz="12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подготовку учащихся объединения «Палитра» к участию в  ученическом самоуправлении ЦДТ.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рограмма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’’Молодежь меняет мир’’ включает в себя следующие направления деятельности: </a:t>
            </a:r>
          </a:p>
          <a:p>
            <a:pPr lvl="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мероприятий по организации детского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вожатых и лидеров общественных объединений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1200" b="1" u="sng" dirty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«Мы разные, мы вместе»</a:t>
            </a:r>
            <a:r>
              <a:rPr lang="ru-RU" sz="1200" dirty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на реализацию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значимых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предусматривает участие детей объединения «Палитра». Основная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становление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учащегося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субъекта социальных отношений. Реализация данной цели обеспечивается целенаправленным применением социально – педагогических технологий, которые развивают адаптивные механизмы ребенка и формируют его активную жизненную позицию в социуме.</a:t>
            </a:r>
          </a:p>
          <a:p>
            <a:pPr marL="0" indent="0" algn="just">
              <a:buNone/>
            </a:pPr>
            <a:r>
              <a:rPr lang="ru-RU" sz="1200" b="1" u="sng" dirty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Организация единого образовательно-воспитательного </a:t>
            </a:r>
            <a:r>
              <a:rPr lang="ru-RU" sz="1200" b="1" u="sng" dirty="0" smtClean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пространства: программа </a:t>
            </a:r>
            <a:r>
              <a:rPr lang="ru-RU" sz="1200" b="1" u="sng" dirty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партнерства  «Навстречу друг другу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just">
              <a:buNone/>
            </a:pPr>
            <a:r>
              <a:rPr lang="ru-RU" sz="1200" b="1" u="sng" dirty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«Навстречу друг другу»</a:t>
            </a:r>
            <a:r>
              <a:rPr lang="ru-RU" sz="1200" b="1" dirty="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на создание единого социокультурного пространства, совершенствования системы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вокальной студии «музыкальная шкатулка»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базовым образованием, с субъектами социокультурной среды в интересах ребенка, его развития и социального самоопределения. Основной принцип  этого направления воспитательного процесса – реализация «золотого правила» – результат будет на порядок выше, если усилия объединены.</a:t>
            </a:r>
          </a:p>
          <a:p>
            <a:pPr marL="0" indent="0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33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9459" y="1475656"/>
            <a:ext cx="4943902" cy="684076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1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Культурно-досуговая деятельность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«Шире круг»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(организация концертной деятельности, участие в муниципальных, областных, региональных, всероссийских и международных мероприятиях)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«Планета друзей»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(организация культурно-досуговой деятельности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объединении).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Рекреационно-оздоровительная деятельность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«Здоровье»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«Каникулы»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Социально-продуктивная деятельность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«Молодежь меняет мир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системы ученического самоуправления)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«Мы разные, мы вместе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социально значимых проектов)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Организация единого образовательно-воспитательного пространства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социального партнерства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Навстречу друг другу»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Работа с родителями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возрождения воспитательной функции семьи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ЦДТ + семья = СЧАСТЛИВЫЙ РЕБЕНОК»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119726" y="323528"/>
            <a:ext cx="5127018" cy="9159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 rtl="0">
              <a:buNone/>
            </a:pPr>
            <a:r>
              <a:rPr lang="ru-RU" sz="2800" kern="10" spc="0" dirty="0" smtClean="0">
                <a:ln>
                  <a:noFill/>
                </a:ln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Структура</a:t>
            </a:r>
          </a:p>
          <a:p>
            <a:pPr algn="ctr" rtl="0">
              <a:buNone/>
            </a:pPr>
            <a:r>
              <a:rPr lang="ru-RU" sz="2800" kern="10" dirty="0"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в</a:t>
            </a:r>
            <a:r>
              <a:rPr lang="ru-RU" sz="2800" kern="10" dirty="0" smtClean="0">
                <a:solidFill>
                  <a:srgbClr val="538135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</a:rPr>
              <a:t>оспитательной деятельности:</a:t>
            </a:r>
            <a:endParaRPr lang="ru-RU" sz="2800" kern="10" spc="0" dirty="0">
              <a:ln>
                <a:noFill/>
              </a:ln>
              <a:solidFill>
                <a:srgbClr val="538135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88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1742</TotalTime>
  <Words>2049</Words>
  <Application>Microsoft Office PowerPoint</Application>
  <PresentationFormat>Экран (4:3)</PresentationFormat>
  <Paragraphs>202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</vt:lpstr>
      <vt:lpstr>Calibri</vt:lpstr>
      <vt:lpstr>Comic Sans MS</vt:lpstr>
      <vt:lpstr>Impact</vt:lpstr>
      <vt:lpstr>Symbol</vt:lpstr>
      <vt:lpstr>Times New Roman</vt:lpstr>
      <vt:lpstr>Trebuchet MS</vt:lpstr>
      <vt:lpstr>Wingdings</vt:lpstr>
      <vt:lpstr>Wingdings 3</vt:lpstr>
      <vt:lpstr>Грань</vt:lpstr>
      <vt:lpstr>Презентация PowerPoint</vt:lpstr>
      <vt:lpstr>Концептуальное обоснование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Муниципальное бюджетное образовательное учреждение дополнительного образования детей Центр детского творчества пгт. Ноглики  объединение «Палитра» </vt:lpstr>
      <vt:lpstr>Муниципальное бюджетное образовательное учреждение дополнительного образования детей Центр детского творчества пгт. Ноглики  объединение «Палитра» </vt:lpstr>
      <vt:lpstr>Муниципальное бюджетное образовательное учреждение дополнительного образования детей Центр детского творчества пгт. Ноглики  объединение «Палитра»  </vt:lpstr>
      <vt:lpstr>Муниципальное бюджетное образовательное учреждение дополнительного образования детей Центр детского творчества пгт. Ноглики  объединение «Палитра» </vt:lpstr>
      <vt:lpstr>Муниципальное бюджетное образовательное учреждение дополнительного образования детей  Центр детского творчества пгт. Ноглики  объединение «Палитра» </vt:lpstr>
      <vt:lpstr>Муниципальное бюджетное образовательное учреждение дополнительного образования детей Центр детского творчества пгт. Ноглики  объединение «Палитра» </vt:lpstr>
      <vt:lpstr>Муниципальное бюджетное образовательное учреждение дополнительного образования детей Центр детского творчества пгт. Ноглики  объединение «Палитра»  </vt:lpstr>
      <vt:lpstr>Муниципальное бюджетное образовательное учреждение дополнительного образования детей Центр детского творчества пгт. Ноглики  объединение «Палитра»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W7</cp:lastModifiedBy>
  <cp:revision>149</cp:revision>
  <dcterms:modified xsi:type="dcterms:W3CDTF">2016-03-04T01:27:02Z</dcterms:modified>
</cp:coreProperties>
</file>