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660033"/>
    <a:srgbClr val="FF0000"/>
    <a:srgbClr val="D6009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294" autoAdjust="0"/>
    <p:restoredTop sz="94660"/>
  </p:normalViewPr>
  <p:slideViewPr>
    <p:cSldViewPr>
      <p:cViewPr varScale="1">
        <p:scale>
          <a:sx n="73" d="100"/>
          <a:sy n="73" d="100"/>
        </p:scale>
        <p:origin x="-43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430BD4-5AE2-49A5-8E69-6B4F7EC93F10}" type="datetimeFigureOut">
              <a:rPr lang="ru-RU" smtClean="0"/>
              <a:pPr/>
              <a:t>26.11.2015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A41C7A-DB82-4BDC-B4FE-3DD6428077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79403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41C7A-DB82-4BDC-B4FE-3DD642807766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11775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AEA92-982C-473A-8D3D-87741D2BD194}" type="datetimeFigureOut">
              <a:rPr lang="ru-RU" smtClean="0"/>
              <a:pPr/>
              <a:t>26.11.2015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62ACE46-E5EA-4B9A-AF74-994E9AC769B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E0AEA92-982C-473A-8D3D-87741D2BD194}" type="datetimeFigureOut">
              <a:rPr lang="ru-RU" smtClean="0"/>
              <a:pPr/>
              <a:t>26.11.2015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362ACE46-E5EA-4B9A-AF74-994E9AC769B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AEA92-982C-473A-8D3D-87741D2BD194}" type="datetimeFigureOut">
              <a:rPr lang="ru-RU" smtClean="0"/>
              <a:pPr/>
              <a:t>26.11.2015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ACE46-E5EA-4B9A-AF74-994E9AC769B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AEA92-982C-473A-8D3D-87741D2BD194}" type="datetimeFigureOut">
              <a:rPr lang="ru-RU" smtClean="0"/>
              <a:pPr/>
              <a:t>26.11.2015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ACE46-E5EA-4B9A-AF74-994E9AC769B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ACE46-E5EA-4B9A-AF74-994E9AC769B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AEA92-982C-473A-8D3D-87741D2BD194}" type="datetimeFigureOut">
              <a:rPr lang="ru-RU" smtClean="0"/>
              <a:pPr/>
              <a:t>26.11.2015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AEA92-982C-473A-8D3D-87741D2BD194}" type="datetimeFigureOut">
              <a:rPr lang="ru-RU" smtClean="0"/>
              <a:pPr/>
              <a:t>26.11.2015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ACE46-E5EA-4B9A-AF74-994E9AC769B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AEA92-982C-473A-8D3D-87741D2BD194}" type="datetimeFigureOut">
              <a:rPr lang="ru-RU" smtClean="0"/>
              <a:pPr/>
              <a:t>26.11.2015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ACE46-E5EA-4B9A-AF74-994E9AC769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E0AEA92-982C-473A-8D3D-87741D2BD194}" type="datetimeFigureOut">
              <a:rPr lang="ru-RU" smtClean="0"/>
              <a:pPr/>
              <a:t>26.11.2015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62ACE46-E5EA-4B9A-AF74-994E9AC769B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AEA92-982C-473A-8D3D-87741D2BD194}" type="datetimeFigureOut">
              <a:rPr lang="ru-RU" smtClean="0"/>
              <a:pPr/>
              <a:t>26.11.2015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62ACE46-E5EA-4B9A-AF74-994E9AC769B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AEA92-982C-473A-8D3D-87741D2BD194}" type="datetimeFigureOut">
              <a:rPr lang="ru-RU" smtClean="0"/>
              <a:pPr/>
              <a:t>26.11.2015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ACE46-E5EA-4B9A-AF74-994E9AC769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AEA92-982C-473A-8D3D-87741D2BD194}" type="datetimeFigureOut">
              <a:rPr lang="ru-RU" smtClean="0"/>
              <a:pPr/>
              <a:t>26.11.2015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ACE46-E5EA-4B9A-AF74-994E9AC769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E0AEA92-982C-473A-8D3D-87741D2BD194}" type="datetimeFigureOut">
              <a:rPr lang="ru-RU" smtClean="0"/>
              <a:pPr/>
              <a:t>26.11.2015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362ACE46-E5EA-4B9A-AF74-994E9AC769B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2348880"/>
            <a:ext cx="6400800" cy="1440160"/>
          </a:xfrm>
        </p:spPr>
        <p:txBody>
          <a:bodyPr>
            <a:normAutofit fontScale="25000" lnSpcReduction="20000"/>
          </a:bodyPr>
          <a:lstStyle/>
          <a:p>
            <a:r>
              <a:rPr lang="ru-RU" sz="11200" b="1" dirty="0" smtClean="0">
                <a:solidFill>
                  <a:srgbClr val="C00000"/>
                </a:solidFill>
              </a:rPr>
              <a:t>Занятие с детско- родительской группой по программе « На пороге школы»</a:t>
            </a:r>
          </a:p>
          <a:p>
            <a:endParaRPr lang="ru-RU" sz="8600" b="1" dirty="0">
              <a:solidFill>
                <a:schemeClr val="tx1"/>
              </a:solidFill>
            </a:endParaRPr>
          </a:p>
          <a:p>
            <a:endParaRPr lang="ru-RU" sz="8600" b="1" dirty="0" smtClean="0">
              <a:solidFill>
                <a:schemeClr val="tx1"/>
              </a:solidFill>
            </a:endParaRPr>
          </a:p>
          <a:p>
            <a:pPr lvl="0">
              <a:buClr>
                <a:srgbClr val="31B6FD"/>
              </a:buClr>
            </a:pPr>
            <a:r>
              <a:rPr lang="ru-RU" sz="9600" b="1" dirty="0" smtClean="0">
                <a:solidFill>
                  <a:prstClr val="black"/>
                </a:solidFill>
              </a:rPr>
              <a:t>                                                                                                                                                    Подготовила</a:t>
            </a:r>
            <a:r>
              <a:rPr lang="ru-RU" sz="9600" b="1" dirty="0">
                <a:solidFill>
                  <a:prstClr val="black"/>
                </a:solidFill>
              </a:rPr>
              <a:t>: педагог- психолог</a:t>
            </a:r>
          </a:p>
          <a:p>
            <a:pPr lvl="0">
              <a:buClr>
                <a:srgbClr val="31B6FD"/>
              </a:buClr>
            </a:pPr>
            <a:r>
              <a:rPr lang="ru-RU" sz="9600" b="1" dirty="0" smtClean="0">
                <a:solidFill>
                  <a:prstClr val="black"/>
                </a:solidFill>
              </a:rPr>
              <a:t>                                                                                                                                                                   </a:t>
            </a:r>
            <a:r>
              <a:rPr lang="ru-RU" sz="9600" b="1" dirty="0" err="1" smtClean="0">
                <a:solidFill>
                  <a:prstClr val="black"/>
                </a:solidFill>
              </a:rPr>
              <a:t>Хламова</a:t>
            </a:r>
            <a:r>
              <a:rPr lang="ru-RU" sz="9600" b="1" dirty="0" smtClean="0">
                <a:solidFill>
                  <a:prstClr val="black"/>
                </a:solidFill>
              </a:rPr>
              <a:t> Ю.В</a:t>
            </a:r>
            <a:r>
              <a:rPr lang="ru-RU" sz="9600" b="1" dirty="0">
                <a:solidFill>
                  <a:prstClr val="black"/>
                </a:solidFill>
              </a:rPr>
              <a:t>.</a:t>
            </a:r>
            <a:endParaRPr lang="ru-RU" sz="9600" b="1" dirty="0">
              <a:solidFill>
                <a:schemeClr val="tx1"/>
              </a:solidFill>
            </a:endParaRPr>
          </a:p>
          <a:p>
            <a:endParaRPr lang="ru-RU" sz="9600" b="1" dirty="0" smtClean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60648"/>
            <a:ext cx="7772400" cy="1224136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b="1" dirty="0">
                <a:solidFill>
                  <a:schemeClr val="bg1"/>
                </a:solidFill>
                <a:ea typeface="Calibri"/>
                <a:cs typeface="Times New Roman"/>
              </a:rPr>
              <a:t> </a:t>
            </a:r>
            <a:r>
              <a:rPr lang="ru-RU" sz="1800" dirty="0">
                <a:solidFill>
                  <a:schemeClr val="bg1"/>
                </a:solidFill>
                <a:ea typeface="Calibri"/>
                <a:cs typeface="Times New Roman"/>
              </a:rPr>
              <a:t>Муниципальное дошкольное образовательное </a:t>
            </a:r>
            <a:r>
              <a:rPr lang="ru-RU" sz="1800" dirty="0" smtClean="0">
                <a:solidFill>
                  <a:schemeClr val="bg1"/>
                </a:solidFill>
                <a:ea typeface="Calibri"/>
                <a:cs typeface="Times New Roman"/>
              </a:rPr>
              <a:t>учреждение</a:t>
            </a:r>
            <a:br>
              <a:rPr lang="ru-RU" sz="1800" dirty="0" smtClean="0">
                <a:solidFill>
                  <a:schemeClr val="bg1"/>
                </a:solidFill>
                <a:ea typeface="Calibri"/>
                <a:cs typeface="Times New Roman"/>
              </a:rPr>
            </a:br>
            <a:r>
              <a:rPr lang="ru-RU" sz="1800" dirty="0" smtClean="0">
                <a:solidFill>
                  <a:schemeClr val="bg1"/>
                </a:solidFill>
                <a:ea typeface="Calibri"/>
                <a:cs typeface="Times New Roman"/>
              </a:rPr>
              <a:t>      </a:t>
            </a:r>
            <a:r>
              <a:rPr lang="ru-RU" sz="1800" dirty="0">
                <a:solidFill>
                  <a:schemeClr val="bg1"/>
                </a:solidFill>
                <a:ea typeface="Calibri"/>
                <a:cs typeface="Times New Roman"/>
              </a:rPr>
              <a:t>« Детский сад №15 « Ручеек» г. Ртищево Саратовской области»</a:t>
            </a:r>
            <a:endParaRPr lang="ru-RU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9999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484784"/>
            <a:ext cx="7408333" cy="4641379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Ø"/>
            </a:pPr>
            <a:r>
              <a:rPr lang="ru-RU" dirty="0">
                <a:solidFill>
                  <a:srgbClr val="D60093"/>
                </a:solidFill>
                <a:latin typeface="Calibri"/>
                <a:ea typeface="Calibri"/>
                <a:cs typeface="Times New Roman"/>
              </a:rPr>
              <a:t>1.Развитие групповой сплоченности и положительного эмоционального отношения детей и родителей.</a:t>
            </a:r>
            <a:endParaRPr lang="ru-RU" sz="1800" dirty="0">
              <a:solidFill>
                <a:srgbClr val="D60093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Ø"/>
            </a:pPr>
            <a:r>
              <a:rPr lang="ru-RU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2.Формирование у детей позитивного восприятия окружающих, заинтересованности в достижении цели.</a:t>
            </a:r>
            <a:endParaRPr lang="ru-RU" sz="1800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Ø"/>
            </a:pPr>
            <a:r>
              <a:rPr lang="ru-RU" dirty="0">
                <a:solidFill>
                  <a:srgbClr val="660033"/>
                </a:solidFill>
                <a:latin typeface="Calibri"/>
                <a:ea typeface="Calibri"/>
                <a:cs typeface="Times New Roman"/>
              </a:rPr>
              <a:t>3.Развитие представлений об окружающем мире, о школьных принадлежностях.</a:t>
            </a:r>
            <a:endParaRPr lang="ru-RU" sz="1800" dirty="0">
              <a:solidFill>
                <a:srgbClr val="660033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Ø"/>
            </a:pPr>
            <a:r>
              <a:rPr lang="ru-RU" dirty="0">
                <a:solidFill>
                  <a:srgbClr val="7030A0"/>
                </a:solidFill>
                <a:latin typeface="Calibri"/>
                <a:ea typeface="Calibri"/>
                <a:cs typeface="Times New Roman"/>
              </a:rPr>
              <a:t>4.Формирование умения выстраивать логические цепочки из названий предметов, объединенных общим признаком.</a:t>
            </a:r>
            <a:endParaRPr lang="ru-RU" sz="1800" dirty="0">
              <a:solidFill>
                <a:srgbClr val="7030A0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Ø"/>
            </a:pPr>
            <a:r>
              <a:rPr lang="ru-RU" dirty="0">
                <a:solidFill>
                  <a:schemeClr val="bg2">
                    <a:lumMod val="75000"/>
                  </a:schemeClr>
                </a:solidFill>
                <a:latin typeface="Calibri"/>
                <a:ea typeface="Calibri"/>
                <a:cs typeface="Times New Roman"/>
              </a:rPr>
              <a:t>5.Развитие зрительного внимания, концентрации внимания.</a:t>
            </a:r>
            <a:endParaRPr lang="ru-RU" sz="1800" dirty="0">
              <a:solidFill>
                <a:schemeClr val="bg2">
                  <a:lumMod val="75000"/>
                </a:schemeClr>
              </a:solidFill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                        Задачи: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384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5237003"/>
            <a:ext cx="8229600" cy="1585648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marL="64008" indent="0">
              <a:buNone/>
            </a:pPr>
            <a:r>
              <a:rPr lang="ru-RU" sz="4400" dirty="0" smtClean="0">
                <a:solidFill>
                  <a:schemeClr val="bg1"/>
                </a:solidFill>
              </a:rPr>
              <a:t>Участники настраиваются на работу</a:t>
            </a:r>
            <a:endParaRPr lang="ru-RU" sz="4400" dirty="0">
              <a:solidFill>
                <a:schemeClr val="bg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esktop\Юля МО\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57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61859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4293096"/>
            <a:ext cx="8229600" cy="2233720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marL="64008" indent="0">
              <a:buNone/>
            </a:pPr>
            <a:r>
              <a:rPr lang="ru-RU" sz="4000" dirty="0">
                <a:solidFill>
                  <a:srgbClr val="C00000"/>
                </a:solidFill>
                <a:latin typeface="Impact" pitchFamily="34" charset="0"/>
              </a:rPr>
              <a:t> </a:t>
            </a:r>
            <a:r>
              <a:rPr lang="ru-RU" sz="4000" dirty="0" smtClean="0">
                <a:solidFill>
                  <a:srgbClr val="C00000"/>
                </a:solidFill>
                <a:latin typeface="Impact" pitchFamily="34" charset="0"/>
              </a:rPr>
              <a:t>        Игра « Обобщающие слова»</a:t>
            </a:r>
          </a:p>
          <a:p>
            <a:pPr marL="64008" indent="0">
              <a:buNone/>
            </a:pPr>
            <a:r>
              <a:rPr lang="ru-RU" i="1" dirty="0" smtClean="0">
                <a:solidFill>
                  <a:schemeClr val="bg1"/>
                </a:solidFill>
              </a:rPr>
              <a:t>Называются группы слов, к которым участники должны подобрать обобщающие слова</a:t>
            </a:r>
            <a:endParaRPr lang="ru-RU" i="1" dirty="0">
              <a:solidFill>
                <a:schemeClr val="bg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admin\Desktop\Юля МО\0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121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6260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0545" y="4509120"/>
            <a:ext cx="8229600" cy="1224136"/>
          </a:xfrm>
          <a:solidFill>
            <a:schemeClr val="accent2"/>
          </a:solidFill>
        </p:spPr>
        <p:txBody>
          <a:bodyPr>
            <a:normAutofit fontScale="85000" lnSpcReduction="10000"/>
          </a:bodyPr>
          <a:lstStyle/>
          <a:p>
            <a:pPr marL="64008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Перечисляются животные и предметы. Задача участников: если называется предмет , который летает, развести руки в стороны, а если не летает - руки просто опущены.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457200" y="3501008"/>
            <a:ext cx="8229600" cy="936104"/>
          </a:xfrm>
          <a:noFill/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Arial Black" pitchFamily="34" charset="0"/>
                <a:ea typeface="Verdana" pitchFamily="34" charset="0"/>
                <a:cs typeface="Verdana" pitchFamily="34" charset="0"/>
              </a:rPr>
              <a:t>Игра «Летает- не летает»</a:t>
            </a:r>
            <a:endParaRPr lang="ru-RU" dirty="0">
              <a:solidFill>
                <a:srgbClr val="C00000"/>
              </a:solidFill>
              <a:latin typeface="Arial Black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6" name="Picture 2" descr="C:\Users\admin\Desktop\Юля МО\0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991"/>
            <a:ext cx="4788024" cy="343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Юля МО\0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854"/>
            <a:ext cx="4572000" cy="3415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0964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645024"/>
            <a:ext cx="8229600" cy="2809784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marL="64008" indent="0">
              <a:buNone/>
            </a:pPr>
            <a:r>
              <a:rPr lang="ru-RU" sz="3600" dirty="0" smtClean="0">
                <a:solidFill>
                  <a:srgbClr val="C00000"/>
                </a:solidFill>
                <a:latin typeface="Arial Black" pitchFamily="34" charset="0"/>
              </a:rPr>
              <a:t>Упражнение « Угадай звук»</a:t>
            </a:r>
          </a:p>
          <a:p>
            <a:pPr marL="64008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Задача участников  разделить картинки на 3 колонки .В первую- где звук «р» стоит в начале слова, во- вторую- где звук «р» стоит в середине слова, и в третью где звук «р»- в конце слова.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admin\Desktop\Юля МО\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350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Юля МО\0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350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49776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admin\Desktop\Юля МО\0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Юля МО\0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Юля МО\00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Юля МО\0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900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2121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2"/>
          </a:solidFill>
        </p:spPr>
        <p:txBody>
          <a:bodyPr/>
          <a:lstStyle/>
          <a:p>
            <a:pPr marL="64008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Участникам предлагается рассмотреть изображенное в таблице( рис.2). После того, как картинки убираются, дети должны вспомнить, что видели. И в своих таблицах (рис.3) обвести те картинки, которых изначально не было.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Impact" pitchFamily="34" charset="0"/>
              </a:rPr>
              <a:t>Упражнение « Будь внимательным»</a:t>
            </a:r>
            <a:endParaRPr lang="ru-RU" dirty="0">
              <a:solidFill>
                <a:srgbClr val="C00000"/>
              </a:solidFill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790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admin\Desktop\Юля МО\0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Юля МО\0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\Desktop\Юля МО\01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900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admin\Desktop\Юля МО\01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6842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1296144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marL="64008" indent="0">
              <a:buNone/>
            </a:pPr>
            <a:r>
              <a:rPr lang="ru-RU" dirty="0">
                <a:solidFill>
                  <a:schemeClr val="bg1"/>
                </a:solidFill>
              </a:rPr>
              <a:t>Д</a:t>
            </a:r>
            <a:r>
              <a:rPr lang="ru-RU" dirty="0" smtClean="0">
                <a:solidFill>
                  <a:schemeClr val="bg1"/>
                </a:solidFill>
              </a:rPr>
              <a:t>ети должны выбрать правильный рисунок и объяснить свой выбор.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20080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C00000"/>
                </a:solidFill>
                <a:latin typeface="Impact" pitchFamily="34" charset="0"/>
              </a:rPr>
              <a:t>      Упражнение  « Урок  и  перемена»</a:t>
            </a:r>
            <a:endParaRPr lang="ru-RU" sz="4000" dirty="0">
              <a:solidFill>
                <a:srgbClr val="C00000"/>
              </a:solidFill>
              <a:latin typeface="Impact" pitchFamily="34" charset="0"/>
            </a:endParaRPr>
          </a:p>
        </p:txBody>
      </p:sp>
      <p:pic>
        <p:nvPicPr>
          <p:cNvPr id="4098" name="Picture 2" descr="C:\Users\admin\Desktop\Юля МО\0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Юля МО\0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900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4279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2"/>
          </a:solidFill>
        </p:spPr>
        <p:txBody>
          <a:bodyPr/>
          <a:lstStyle/>
          <a:p>
            <a:pPr marL="64008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Называется любая фраза. Тот, кто стоит справа, должен придумать свою фразу, начинающуюся на «я», причем такую, чтобы ее ключевое слово по смыслу было связано с первой 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фразой.</a:t>
            </a:r>
          </a:p>
          <a:p>
            <a:pPr marL="64008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64008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Родители по мере необходимости помогают детям.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Impact" pitchFamily="34" charset="0"/>
              </a:rPr>
              <a:t>              Игра « Ты солнце- я луна»</a:t>
            </a:r>
            <a:endParaRPr lang="ru-RU" dirty="0">
              <a:solidFill>
                <a:srgbClr val="C00000"/>
              </a:solidFill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7939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admin\Desktop\Юля МО\0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855" y="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dmin\Desktop\Юля МО\0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85855" y="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admin\Desktop\Юля МО\0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4585855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admin\Desktop\Юля МО\02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900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7014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20888"/>
            <a:ext cx="8229600" cy="108012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4900" dirty="0" smtClean="0"/>
              <a:t>      </a:t>
            </a:r>
            <a:r>
              <a:rPr lang="ru-RU" sz="4900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Спасибо за внимание!</a:t>
            </a:r>
            <a:endParaRPr lang="ru-RU" sz="4900" dirty="0">
              <a:solidFill>
                <a:srgbClr val="7030A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07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140</TotalTime>
  <Words>299</Words>
  <Application>Microsoft Office PowerPoint</Application>
  <PresentationFormat>Экран (4:3)</PresentationFormat>
  <Paragraphs>29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Бумажная</vt:lpstr>
      <vt:lpstr> Муниципальное дошкольное образовательное учреждение       « Детский сад №15 « Ручеек» г. Ртищево Саратовской области»</vt:lpstr>
      <vt:lpstr>                        Задачи:</vt:lpstr>
      <vt:lpstr>Слайд 3</vt:lpstr>
      <vt:lpstr>Слайд 4</vt:lpstr>
      <vt:lpstr>Игра «Летает- не летает»</vt:lpstr>
      <vt:lpstr>Слайд 6</vt:lpstr>
      <vt:lpstr>Слайд 7</vt:lpstr>
      <vt:lpstr>Упражнение « Будь внимательным»</vt:lpstr>
      <vt:lpstr>Слайд 9</vt:lpstr>
      <vt:lpstr>      Упражнение  « Урок  и  перемена»</vt:lpstr>
      <vt:lpstr>              Игра « Ты солнце- я луна»</vt:lpstr>
      <vt:lpstr>Слайд 12</vt:lpstr>
      <vt:lpstr>       Спасибо за внимание!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дошкольное образовательное учреждение       « Детский сад №15 « Ручеек» г. Ртищево Саратовской области»</dc:title>
  <dc:creator>admin</dc:creator>
  <cp:lastModifiedBy>PC</cp:lastModifiedBy>
  <cp:revision>20</cp:revision>
  <dcterms:created xsi:type="dcterms:W3CDTF">2015-11-08T17:17:00Z</dcterms:created>
  <dcterms:modified xsi:type="dcterms:W3CDTF">2015-11-26T13:33:22Z</dcterms:modified>
</cp:coreProperties>
</file>